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71" r:id="rId2"/>
    <p:sldId id="470" r:id="rId3"/>
    <p:sldId id="489" r:id="rId4"/>
    <p:sldId id="486" r:id="rId5"/>
    <p:sldId id="487" r:id="rId6"/>
    <p:sldId id="497" r:id="rId7"/>
    <p:sldId id="371" r:id="rId8"/>
    <p:sldId id="372" r:id="rId9"/>
    <p:sldId id="479" r:id="rId10"/>
    <p:sldId id="482" r:id="rId11"/>
    <p:sldId id="483" r:id="rId12"/>
    <p:sldId id="358" r:id="rId13"/>
    <p:sldId id="359" r:id="rId14"/>
    <p:sldId id="363" r:id="rId15"/>
    <p:sldId id="490" r:id="rId16"/>
    <p:sldId id="493" r:id="rId17"/>
    <p:sldId id="491" r:id="rId18"/>
    <p:sldId id="384" r:id="rId19"/>
    <p:sldId id="502" r:id="rId20"/>
    <p:sldId id="494" r:id="rId21"/>
    <p:sldId id="495" r:id="rId22"/>
    <p:sldId id="498" r:id="rId23"/>
    <p:sldId id="499" r:id="rId24"/>
    <p:sldId id="500" r:id="rId25"/>
    <p:sldId id="501" r:id="rId26"/>
    <p:sldId id="469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33CC"/>
    <a:srgbClr val="FFD54F"/>
    <a:srgbClr val="33CC33"/>
    <a:srgbClr val="FFD521"/>
    <a:srgbClr val="99CCFF"/>
    <a:srgbClr val="F6750A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57" autoAdjust="0"/>
  </p:normalViewPr>
  <p:slideViewPr>
    <p:cSldViewPr>
      <p:cViewPr varScale="1">
        <p:scale>
          <a:sx n="64" d="100"/>
          <a:sy n="64" d="100"/>
        </p:scale>
        <p:origin x="9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8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972960E-C0B2-490D-A375-C8AE4B4B7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1A5473-E0F3-4F3F-8789-53E26B1140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D23F81-B2B7-4B11-99AE-A15A9349B6B2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7D1DEA8-09AE-4182-95D5-68268BAF6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190F75D-EA20-460C-8955-A4915A798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74436D-4618-4011-A667-36BEDDF36C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D22566-3156-4833-B4C6-42CE459C7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A15D66-EB65-456C-B68D-7E2F5C64B4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F3F3F48-449C-4FC9-92AB-FA9A91729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65B75FC0-969C-4861-ACCC-EB618D720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25D5A28-5E5E-4E2D-97FD-2D2BED407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EF40A-F17C-42EF-8462-0E8341AC8AF2}" type="slidenum">
              <a:rPr lang="pt-BR" altLang="pt-BR"/>
              <a:pPr>
                <a:spcBef>
                  <a:spcPct val="0"/>
                </a:spcBef>
              </a:pPr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773C943D-EA93-4097-B420-A532B52FF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C80B85E9-7AE2-4020-9AB1-10FE039D3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5E9A5918-BD9A-4AB2-ADA4-9CC090350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02563EA-6EDF-4C48-B9DC-2A586395C6B7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F326755A-C969-47E3-8C63-8316CFC6A8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359FF2D5-B093-42C6-9FF6-D1D01A70A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23F662BD-886E-4331-A7AA-109A554C5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D2898-EB2A-4CF7-B020-7CBA5497BC8F}" type="slidenum">
              <a:rPr lang="pt-BR" altLang="pt-BR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B3A583F2-5778-4F99-9D6C-5239E93C6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D56DE8E-0E77-42B7-B7DB-7C8E624D81AD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4F65C869-392B-4467-949B-97A71804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001F750-99FD-498F-901B-1674FBB282B5}" type="slidenum">
              <a:rPr lang="pt-BR" altLang="pt-BR" sz="1200" b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pt-BR" altLang="pt-BR" sz="1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C0536BC7-250D-4611-A0BF-4A6529321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1D191700-4001-45E3-A3B9-251F9A67F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5CB86D4E-6C00-4DF0-9711-2EDD4CC0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156276-F60C-49DC-91D4-E7198B7C9B79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>
            <a:extLst>
              <a:ext uri="{FF2B5EF4-FFF2-40B4-BE49-F238E27FC236}">
                <a16:creationId xmlns:a16="http://schemas.microsoft.com/office/drawing/2014/main" id="{34A6167F-A96E-4651-83F9-079A0CF40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A50A55F-0C0A-48C3-B5C6-8BA50435D8B5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9BE7B7D3-135E-4F2D-8E46-5E34C106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2D8DA0-4A1D-49D6-B9FF-73DC9773A8C3}" type="slidenum">
              <a:rPr lang="pt-BR" altLang="pt-BR" sz="1200" b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pt-BR" altLang="pt-BR" sz="1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02E3384-16B4-4F3F-A0E0-F5B00C453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312C5CD9-3A40-40C6-84CD-62AD569A1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3014" name="Text Box 4">
            <a:extLst>
              <a:ext uri="{FF2B5EF4-FFF2-40B4-BE49-F238E27FC236}">
                <a16:creationId xmlns:a16="http://schemas.microsoft.com/office/drawing/2014/main" id="{E5E1FA9F-FF41-4D96-8ECC-1D682E5B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302AA0-0FA4-4B40-B865-A00507362612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60E66FCA-AA60-4EF8-B84B-2E29A3683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64EC6B92-D801-4CF3-82C2-C58C8F66A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D61CE2C8-C216-4628-8367-4A2011317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0E52DC-992D-406B-8B97-B72573BA1544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805D926-8A16-480B-A83B-FC2CBABE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9300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C9F218F-1FB7-424C-8F8D-B0B79B9992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4692820-79FC-4FB4-81F6-15B7787A9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E4D5F-558D-4100-B23C-42B3F4E5A7CA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37F97D28-5F83-471B-AA2D-0DEE1A6F3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DFD9F556-F9C0-4062-A0AD-88CE6EFE0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E2DF8C29-6853-4DA1-B97F-423C9A9F44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91EC5C-C9FC-4F96-A4EB-2BD8F92548B5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51615FFC-4EAA-49EC-BDEA-D0AC21580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9300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DE4E9DD5-1124-4BB0-9A24-9D91F5F7AB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4E2348C1-41DE-4733-BD8E-DB5048213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80488-697C-4FB0-971A-21D801C795D6}" type="slidenum">
              <a:rPr lang="en-US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07F73B9C-1232-4327-83EA-5151C0DF2C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A8828DE8-18AB-451D-BFF6-70505B98AE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CAFD8047-394A-4FB0-BF6F-B73D8C2BE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87099FB-0BB8-41B6-AF86-4F51AD65BAE1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9AE8BA6E-2FCD-4314-A9F7-1D31046CA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449E3A89-83DC-4F0C-AA34-00855D5FE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34DE8DF1-39B4-49C8-AE3B-66FBFD45A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642193-8BB1-4620-86A5-414DBF7B4B00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5BF5BAC-284B-4BF9-88EB-B6992F76A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E493451-6098-4F3C-B899-D9AD0741CD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A39B3CB-2BEF-4C00-8008-6F620EFC7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A434F6-F33F-4336-8731-F00C49A5C16E}" type="slidenum">
              <a:rPr lang="pt-BR" altLang="pt-BR"/>
              <a:pPr>
                <a:spcBef>
                  <a:spcPct val="0"/>
                </a:spcBef>
              </a:pPr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0EF93E9E-3E41-46EC-B44B-80E0DF006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27933651-4826-40A4-8FED-4C7308232EBD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buSzPct val="100000"/>
              </a:pPr>
              <a:t>20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00B8B141-2BD3-45F6-B757-AE65CA25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E089239F-0391-4A2A-A00E-BD37CB7CB8DC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SzPct val="100000"/>
              </a:pPr>
              <a:t>20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9F80EE7C-5BE5-4ED2-B338-3437567F09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1559C2E3-CA19-4FD5-A4FE-833A44AF36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33EF8591-9CA6-4BDD-AA49-9464F1C90A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59300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5ACCFE8D-B541-4A57-917A-78BCB6858A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3C9C9CE2-1AEB-4DDE-AA79-8AAD55754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7AB85D-6A83-49DF-9579-B512B447722A}" type="slidenum">
              <a:rPr lang="en-US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>
            <a:extLst>
              <a:ext uri="{FF2B5EF4-FFF2-40B4-BE49-F238E27FC236}">
                <a16:creationId xmlns:a16="http://schemas.microsoft.com/office/drawing/2014/main" id="{C9EBAD7F-F3ED-48FD-B4B6-F70CE2E1D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3AEC453-C58C-4495-9A63-6011D9DDC969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685B1C22-B9F6-4351-B4DC-866FF8D003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69D18D21-BF61-47A3-AD54-AF86534373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>
            <a:extLst>
              <a:ext uri="{FF2B5EF4-FFF2-40B4-BE49-F238E27FC236}">
                <a16:creationId xmlns:a16="http://schemas.microsoft.com/office/drawing/2014/main" id="{FAD1BB52-AAD0-42D2-885F-4D84DD0AE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3E5655B-EA13-4FA0-AADE-EDF75C708194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560834FD-B7CD-4709-B9EA-14D4D3975A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C1A3F28F-CA23-483F-A5CC-6105C66A30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>
            <a:extLst>
              <a:ext uri="{FF2B5EF4-FFF2-40B4-BE49-F238E27FC236}">
                <a16:creationId xmlns:a16="http://schemas.microsoft.com/office/drawing/2014/main" id="{47DA81C4-A0B2-4C15-9FD2-01A155128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B3A44D-9E74-4931-ACC7-1827912E1A00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97533B4-7076-46FA-B463-E938FCE83A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E3C95760-A195-4C8B-8ED7-C95C00CA5E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4">
            <a:extLst>
              <a:ext uri="{FF2B5EF4-FFF2-40B4-BE49-F238E27FC236}">
                <a16:creationId xmlns:a16="http://schemas.microsoft.com/office/drawing/2014/main" id="{668D031D-10B6-4CEF-BB32-6FFBDEE18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BF3B76A-8235-4626-8568-3F29A17216E2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A6A666F4-BF87-4F40-BEC2-00FC1C3CE8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9ED65883-C43B-404B-BACB-82F5708005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ABE2B0E-8CB9-4014-9AA4-26C71F1978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53EE2B25-711E-4B5F-A2C0-4928A78238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A15B95E-EF1D-4AE8-A84C-91CF59340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77834F-D9B4-4056-9623-F8E14B66D45F}" type="slidenum">
              <a:rPr lang="pt-BR" altLang="pt-B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7D49D457-D950-435F-B694-88195FD4C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6763F747-29B6-4847-B981-DBEF730C9B33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4F0EEE8E-3126-4E87-A9E5-59F9ABEBB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8AB4AB9A-501A-471D-A6F6-7FB7D14FD708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4796A55D-3777-46F0-89EC-A8EAEB41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2D5188D2-C1C9-4B21-989C-E1F905BB19C0}" type="slidenum">
              <a:rPr lang="pt-BR" altLang="pt-BR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3</a:t>
            </a:fld>
            <a:endParaRPr lang="pt-BR" altLang="pt-BR" b="1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396B5763-D52C-4481-B64A-63EF59AD73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60887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5100F721-A8C6-47E8-B2B2-1BDCBB772E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8FFC504-5ACF-48AC-9781-A93BC2EC1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31E403-FD6D-4767-B992-207810BBF83C}" type="slidenum">
              <a:rPr lang="pt-BR" altLang="pt-BR" sz="1300">
                <a:latin typeface="Arial" panose="020B0604020202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z="1300">
              <a:latin typeface="Arial" panose="020B0604020202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B99F267-A269-4F31-9BC6-FC5EF90D8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C01884C-070D-46A5-A704-8A50C2508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C8B42680-376A-4FEE-938C-A1AB145B7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94C765D-B351-4D8C-8D24-110C3CEF6995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lnSpc>
                  <a:spcPct val="95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02CCCBC6-96CB-4CCC-8CBA-B67D38CD0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A3382FB6-8FDE-4225-A275-77A3EC1A8C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5C28C754-0BBB-41CC-893C-AE49FD11E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EDE8C0-4845-4966-8C22-FF05C6DDBFCC}" type="slidenum">
              <a:rPr lang="pt-BR" altLang="en-US"/>
              <a:pPr/>
              <a:t>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6854643C-9697-4AF9-88DD-D5E14087A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3E9681-4A07-461C-A087-A82917A4C373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1A3029AE-B53A-4958-9927-A5BF3E0CD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0A4ED51F-9A64-4DC4-B4DF-3F5D3CEE2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8414F6D5-D2B2-45BF-80D1-34E6C34B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2673A3C-D57B-41B2-A85A-DF13F8535A1B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7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40667B37-2B57-4746-8EBE-A7BE7A55F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66DF6F-52BA-4017-B08A-6BFF4A975C01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3991DBE7-9334-4031-B481-971AA037D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6982B9CB-7689-4141-AD4C-DB0E9A2CD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919C12FC-BE15-425D-ADF4-F490261A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BD3362-95A7-4FFC-839B-C97341C61249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8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>
            <a:extLst>
              <a:ext uri="{FF2B5EF4-FFF2-40B4-BE49-F238E27FC236}">
                <a16:creationId xmlns:a16="http://schemas.microsoft.com/office/drawing/2014/main" id="{C3F7A1C9-7956-4F92-BDC4-04DF30FBD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A6608AE0-6C98-44F9-B041-DCBD5ABACD1E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SzPct val="100000"/>
              </a:pPr>
              <a:t>9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260EC7C7-C5E7-4955-95E8-BF58C7F8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4CC19C86-C3F7-482A-A89F-E579F15D3BBB}" type="slidenum">
              <a:rPr lang="en-US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SzPct val="100000"/>
              </a:pPr>
              <a:t>9</a:t>
            </a:fld>
            <a:endParaRPr lang="en-US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C674A55-B3D6-4024-A313-32DA3179EE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570360DB-18B7-4F25-95AE-751F05A6F8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B50367-E451-439E-B244-D79C860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D0AC-42EE-47E6-9C4F-9363BA3E3099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CD6FAA-06AF-4BB9-B515-F529A6C2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47FF2E-0063-4002-A343-CDFE366F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B2A8-7980-4A26-9AF2-72E550AC69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978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BA2942-B066-470C-808F-413C5E2E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C0A0-DA24-4B4E-B587-C9E46C633DB5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C7D0BB-5EC4-430F-8292-72E80E4F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57A203-A995-4180-909B-83490B72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BE02-E266-40BF-B611-150F23BBF5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847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E72BC5-A119-4499-BD35-E1A7A6A3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6909-D0C9-43C0-A3D1-08098665F40A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CE4A25-1CE6-4CC6-9784-E899CFF6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539176-6050-40DA-9E66-6BD8524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F084D-15D8-4BB8-BB72-786D599A09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10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1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F7326F-BC83-41E9-808A-DF875F2B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C94F-9B8A-4679-BC3A-D64916042255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95D60-158C-49B6-AE3A-2317C0FD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34A4A8-932D-4336-BC24-F24A5DAE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FC53C-0857-4792-B9AE-CF01DD79D8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53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668B00-7197-416D-B339-F29BA930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1F49-75B1-48D0-BB12-D14345DD6EEC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87BB46-AE8C-4F46-9237-1DE854AC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CFF0C9-DB45-47F9-A2A3-C3FA473F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4595A-59FB-4F42-997C-31ED4E8F60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1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07313E2-32A2-43CB-80C2-DC868B2E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8776-6236-43BD-995A-0EB31AB5612A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4854ED8-DB54-45A8-856B-C229AD8D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F887C31-8FD9-4664-A814-1CE3EEC0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2091-89FE-47D9-930F-CD06C63E98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571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3BB437E-39EF-47A6-A1C8-C7EB7F5B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3461-3925-4A49-A48F-0A3C928F9419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F7C3B1E7-5F06-4744-8A11-C56BB0CB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A0C451D-2A2F-4947-976C-34AAC43E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901B7-FE5D-428E-ABA2-29F9DD0990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270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06329A6-97A3-462B-950A-8045E6B3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BD10-AC5C-4D51-A14B-F9BE9B74309B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B7A3BE0-213F-4681-B90C-CD4CE831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F95EC75-6518-46F0-928F-ABF172CF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6B895-A882-4224-9072-C96EBA71AB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68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0FFC816-6A07-4A2A-AA37-6024D09A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21ED-D486-4ABB-A72E-08CDAFB9A046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8778B25-57F3-45CE-BDE9-2BE3FDF1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DD34ED38-D24A-46D6-9805-88547A2D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68DC2-FD0D-41F9-802E-7811F33267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17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1F21342-B564-4D90-9804-7876B099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0196-3941-48C7-8F5E-3766AD74CCCA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C226BC8-EEFA-4782-8662-2B07C438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B7D7D45-E6B8-429A-BFEA-F4F3F0DB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24F07-6C2C-4A77-87DD-F54CDD2ECD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2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1E68833-2974-4D0C-B287-AB2C768A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C1DA-4091-4E35-BCC4-056E058E0E73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51A4028-F531-4D41-AB2C-DC9AC03D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C58AE62-7348-4620-AE7A-D600713D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E8E51-2FF8-4360-9393-B434A8A9FB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93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EFD8209-027B-4117-9172-9292E2F152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3740BDA-7593-471F-A619-4DCFAEFA5B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9E8FC6-3FF2-46AC-90A1-80B0342C2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ADB1E-D515-4551-9CFF-560D28691266}" type="datetimeFigureOut">
              <a:rPr lang="pt-BR"/>
              <a:pPr>
                <a:defRPr/>
              </a:pPr>
              <a:t>31/03/2021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1E4CCA-1589-41E3-9466-31970F4D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18BFFA-4F56-43CC-8090-1A772AD91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4B1C4D-B301-483A-943C-D4E50F9E4BB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jpe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jpeg"/><Relationship Id="rId32" Type="http://schemas.openxmlformats.org/officeDocument/2006/relationships/image" Target="../media/image54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31" Type="http://schemas.openxmlformats.org/officeDocument/2006/relationships/image" Target="../media/image53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Relationship Id="rId27" Type="http://schemas.openxmlformats.org/officeDocument/2006/relationships/image" Target="../media/image49.jpeg"/><Relationship Id="rId30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wmf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16.wmf"/><Relationship Id="rId4" Type="http://schemas.openxmlformats.org/officeDocument/2006/relationships/image" Target="../media/image11.jpeg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AAD7678-0C0D-4457-B4B9-93630453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689600"/>
            <a:ext cx="3679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3" tIns="38096" rIns="76193" bIns="38096">
            <a:spAutoFit/>
          </a:bodyPr>
          <a:lstStyle/>
          <a:p>
            <a:pPr algn="r">
              <a:defRPr/>
            </a:pPr>
            <a:r>
              <a:rPr lang="pt-BR" sz="3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Marcos Cavalcanti</a:t>
            </a:r>
            <a:br>
              <a:rPr lang="pt-BR" sz="3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200" b="1" i="1" dirty="0">
                <a:solidFill>
                  <a:srgbClr val="990033"/>
                </a:solidFill>
              </a:rPr>
              <a:t>marcos@crie.ufrj.br</a:t>
            </a:r>
          </a:p>
        </p:txBody>
      </p:sp>
      <p:sp>
        <p:nvSpPr>
          <p:cNvPr id="3075" name="Text Box 1">
            <a:extLst>
              <a:ext uri="{FF2B5EF4-FFF2-40B4-BE49-F238E27FC236}">
                <a16:creationId xmlns:a16="http://schemas.microsoft.com/office/drawing/2014/main" id="{65247B88-6332-4904-A38E-D812AD9D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09075" cy="3284538"/>
          </a:xfrm>
          <a:prstGeom prst="rect">
            <a:avLst/>
          </a:prstGeom>
          <a:solidFill>
            <a:srgbClr val="DDDDDD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4800" b="1">
                <a:solidFill>
                  <a:srgbClr val="C00000"/>
                </a:solidFill>
                <a:latin typeface="Arial" panose="020B0604020202020204" pitchFamily="34" charset="0"/>
              </a:rPr>
              <a:t>A crise de governança e a revolução digital e do conhecimento</a:t>
            </a:r>
            <a:endParaRPr lang="pt-BR" altLang="pt-BR" sz="4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Imagem 2">
            <a:extLst>
              <a:ext uri="{FF2B5EF4-FFF2-40B4-BE49-F238E27FC236}">
                <a16:creationId xmlns:a16="http://schemas.microsoft.com/office/drawing/2014/main" id="{D0AE34A5-B601-4627-85DD-19FA3F55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73225"/>
            <a:ext cx="4238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>
            <a:extLst>
              <a:ext uri="{FF2B5EF4-FFF2-40B4-BE49-F238E27FC236}">
                <a16:creationId xmlns:a16="http://schemas.microsoft.com/office/drawing/2014/main" id="{A01A6F9F-42F6-493C-B937-7D34190A7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ixaDeTexto 4">
            <a:extLst>
              <a:ext uri="{FF2B5EF4-FFF2-40B4-BE49-F238E27FC236}">
                <a16:creationId xmlns:a16="http://schemas.microsoft.com/office/drawing/2014/main" id="{63FD8217-2548-4F9E-8CBF-821E7C7F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26150"/>
            <a:ext cx="7567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990033"/>
                </a:solidFill>
              </a:rPr>
              <a:t>A quem fazíamos as perguntas?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DA0C0ED7-5866-40F6-B5B6-0A5DA110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3105150"/>
            <a:ext cx="2376487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626269" algn="l"/>
                <a:tab pos="962025" algn="l"/>
                <a:tab pos="1298972" algn="l"/>
                <a:tab pos="1635919" algn="l"/>
                <a:tab pos="1972866" algn="l"/>
                <a:tab pos="2309813" algn="l"/>
                <a:tab pos="2646760" algn="l"/>
                <a:tab pos="2983706" algn="l"/>
                <a:tab pos="3320654" algn="l"/>
                <a:tab pos="3657600" algn="l"/>
                <a:tab pos="3994547" algn="l"/>
                <a:tab pos="4331494" algn="l"/>
                <a:tab pos="4668441" algn="l"/>
                <a:tab pos="5005388" algn="l"/>
                <a:tab pos="5342335" algn="l"/>
                <a:tab pos="5679281" algn="l"/>
                <a:tab pos="6016229" algn="l"/>
                <a:tab pos="6353175" algn="l"/>
                <a:tab pos="6690122" algn="l"/>
                <a:tab pos="7027069" algn="l"/>
                <a:tab pos="7364016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  <a:cs typeface="+mn-cs"/>
              </a:rPr>
              <a:t>digitalização</a:t>
            </a: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3E17959-4C6F-481F-BBFE-95044A949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188" y="5427663"/>
            <a:ext cx="2376487" cy="5381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626269" algn="l"/>
                <a:tab pos="962025" algn="l"/>
                <a:tab pos="1298972" algn="l"/>
                <a:tab pos="1635919" algn="l"/>
                <a:tab pos="1972866" algn="l"/>
                <a:tab pos="2309813" algn="l"/>
                <a:tab pos="2646760" algn="l"/>
                <a:tab pos="2983706" algn="l"/>
                <a:tab pos="3320654" algn="l"/>
                <a:tab pos="3657600" algn="l"/>
                <a:tab pos="3994547" algn="l"/>
                <a:tab pos="4331494" algn="l"/>
                <a:tab pos="4668441" algn="l"/>
                <a:tab pos="5005388" algn="l"/>
                <a:tab pos="5342335" algn="l"/>
                <a:tab pos="5679281" algn="l"/>
                <a:tab pos="6016229" algn="l"/>
                <a:tab pos="6353175" algn="l"/>
                <a:tab pos="6690122" algn="l"/>
                <a:tab pos="7027069" algn="l"/>
                <a:tab pos="7364016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  <a:cs typeface="+mn-cs"/>
              </a:rPr>
              <a:t>conhecimento</a:t>
            </a:r>
            <a:endParaRPr lang="pt-BR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3316" name="Imagem 1">
            <a:extLst>
              <a:ext uri="{FF2B5EF4-FFF2-40B4-BE49-F238E27FC236}">
                <a16:creationId xmlns:a16="http://schemas.microsoft.com/office/drawing/2014/main" id="{667C5CE8-F51E-4021-B924-E2E57B3A4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CaixaDeTexto 2">
            <a:extLst>
              <a:ext uri="{FF2B5EF4-FFF2-40B4-BE49-F238E27FC236}">
                <a16:creationId xmlns:a16="http://schemas.microsoft.com/office/drawing/2014/main" id="{13994511-1021-4EA3-BC18-BDC610089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965200"/>
            <a:ext cx="37242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</a:rPr>
              <a:t>“Se o professor faz uma pergunta que a resposta está no google, a pergunta está errada...”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700" b="1">
                <a:solidFill>
                  <a:schemeClr val="bg1"/>
                </a:solidFill>
              </a:rPr>
              <a:t>Yohanna Gagner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DFA1697E-7C37-4D5F-9B34-1A43EFC1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FCB7AB7C-E24C-486E-9A98-B23653063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285875"/>
            <a:ext cx="435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FFFFFF"/>
                </a:solidFill>
              </a:rPr>
              <a:t>“Não vivemos numa era de mudanças... </a:t>
            </a:r>
            <a:r>
              <a:rPr lang="pt-BR" altLang="pt-BR">
                <a:solidFill>
                  <a:srgbClr val="C00000"/>
                </a:solidFill>
              </a:rPr>
              <a:t>Vivemos uma mudança de era”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B61D4D3-6E9D-42D5-B1F0-FF010749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5500688"/>
            <a:ext cx="35718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FFFFFF"/>
                </a:solidFill>
              </a:rPr>
              <a:t>Chris Andersen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FF"/>
                </a:solidFill>
              </a:rPr>
              <a:t>editor da revista Wired e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FF"/>
                </a:solidFill>
              </a:rPr>
              <a:t>autor do livro </a:t>
            </a:r>
            <a:r>
              <a:rPr lang="pt-BR" altLang="pt-BR" sz="1800" i="1">
                <a:solidFill>
                  <a:srgbClr val="FFFFFF"/>
                </a:solidFill>
              </a:rPr>
              <a:t>A Cauda Longa</a:t>
            </a:r>
            <a:endParaRPr lang="pt-BR" altLang="pt-BR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00CF23E-6010-4644-97AD-70798293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2">
            <a:extLst>
              <a:ext uri="{FF2B5EF4-FFF2-40B4-BE49-F238E27FC236}">
                <a16:creationId xmlns:a16="http://schemas.microsoft.com/office/drawing/2014/main" id="{A4DCDCD3-2016-4D23-8F22-DF0A1C11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88913"/>
            <a:ext cx="90725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>
                <a:solidFill>
                  <a:srgbClr val="FFFFFF"/>
                </a:solidFill>
              </a:rPr>
              <a:t>“Most companies die not because they do the wrong things but because they keep doing the right things too long!”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DD8CDFB-89AD-4A58-A4CB-6D1EEDB0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50" y="5157788"/>
            <a:ext cx="271462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2800">
                <a:solidFill>
                  <a:srgbClr val="FFFFFF"/>
                </a:solidFill>
              </a:rPr>
              <a:t>Yves Doz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rgbClr val="FFFFFF"/>
                </a:solidFill>
              </a:rPr>
              <a:t>professor </a:t>
            </a:r>
            <a:r>
              <a:rPr lang="pt-BR" altLang="pt-BR" sz="1800">
                <a:solidFill>
                  <a:srgbClr val="FFFFFF"/>
                </a:solidFill>
              </a:rPr>
              <a:t>de Inovação no INSEAD (França) e autor de diversos best-sellers,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FF"/>
                </a:solidFill>
              </a:rPr>
              <a:t>entre eles </a:t>
            </a:r>
            <a:r>
              <a:rPr lang="pt-BR" altLang="pt-BR" sz="1800" i="1">
                <a:solidFill>
                  <a:srgbClr val="FFFFFF"/>
                </a:solidFill>
              </a:rPr>
              <a:t>Fast!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0.wp.com/www.esbocandoideias.com/wp-content/uploads/2013/02/e-certo-fazer-proposito-em-dinheiro-para-ser-abencoado-por-deus.jpg?resize=600,350">
            <a:extLst>
              <a:ext uri="{FF2B5EF4-FFF2-40B4-BE49-F238E27FC236}">
                <a16:creationId xmlns:a16="http://schemas.microsoft.com/office/drawing/2014/main" id="{3E653399-093C-4BE4-A1C4-05FDE2E95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674813"/>
            <a:ext cx="398621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5" descr="logotipo2">
            <a:extLst>
              <a:ext uri="{FF2B5EF4-FFF2-40B4-BE49-F238E27FC236}">
                <a16:creationId xmlns:a16="http://schemas.microsoft.com/office/drawing/2014/main" id="{3093F737-6AF8-42F8-8BE5-DEE39CDA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092825"/>
            <a:ext cx="649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m 6" descr="C:\Users\Luciana\AppData\Local\Temp\Temp6_Logos Wedologos.zip\instituto big data brasil\instituto big data brasil logotipo 4.jpg">
            <a:extLst>
              <a:ext uri="{FF2B5EF4-FFF2-40B4-BE49-F238E27FC236}">
                <a16:creationId xmlns:a16="http://schemas.microsoft.com/office/drawing/2014/main" id="{146CE17F-BF0D-4695-9E01-3E1C940B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300663"/>
            <a:ext cx="8397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D694092-5446-4BA6-AB29-E5CFDD32A50A}"/>
              </a:ext>
            </a:extLst>
          </p:cNvPr>
          <p:cNvCxnSpPr/>
          <p:nvPr/>
        </p:nvCxnSpPr>
        <p:spPr>
          <a:xfrm>
            <a:off x="755650" y="0"/>
            <a:ext cx="0" cy="6858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 Box 1">
            <a:extLst>
              <a:ext uri="{FF2B5EF4-FFF2-40B4-BE49-F238E27FC236}">
                <a16:creationId xmlns:a16="http://schemas.microsoft.com/office/drawing/2014/main" id="{CF65E641-E090-4F7F-96BD-56EBBF43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22238"/>
            <a:ext cx="7848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5000">
                <a:solidFill>
                  <a:srgbClr val="C00000"/>
                </a:solidFill>
              </a:rPr>
              <a:t>Economia do conhecimento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9B9327C8-C6E5-46CD-BF1C-98AA9771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7632700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835025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  <a:tab pos="9369425" algn="l"/>
                <a:tab pos="9818688" algn="l"/>
              </a:tabLst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quanto mais eu compartilho...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2" name="Picture 4" descr="http://www.barcelonesjove.net/sites/default/files/docs/j%C3%B3venes%20hablando%20parejas%20linguisticas.jpg">
            <a:extLst>
              <a:ext uri="{FF2B5EF4-FFF2-40B4-BE49-F238E27FC236}">
                <a16:creationId xmlns:a16="http://schemas.microsoft.com/office/drawing/2014/main" id="{35FF48E2-0B28-40DA-AC01-EA4DEE5A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74813"/>
            <a:ext cx="4140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8B89F8AA-F0D1-42A9-A7EC-FC67B380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4078288"/>
            <a:ext cx="7632700" cy="719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835025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  <a:tab pos="9369425" algn="l"/>
                <a:tab pos="9818688" algn="l"/>
              </a:tabLst>
              <a:defRPr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digitalização...</a:t>
            </a:r>
            <a:endParaRPr lang="pt-BR" sz="36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" name="Picture 4" descr="http://mobilemonitorsoftware.files.wordpress.com/2013/06/whatsapp-logo.jpg">
            <a:extLst>
              <a:ext uri="{FF2B5EF4-FFF2-40B4-BE49-F238E27FC236}">
                <a16:creationId xmlns:a16="http://schemas.microsoft.com/office/drawing/2014/main" id="{8C4F7FDC-038E-48AD-AC60-076E7DF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30066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https://www.facebook.com/images/fb_icon_325x325.png">
            <a:extLst>
              <a:ext uri="{FF2B5EF4-FFF2-40B4-BE49-F238E27FC236}">
                <a16:creationId xmlns:a16="http://schemas.microsoft.com/office/drawing/2014/main" id="{8BEC8981-A13B-4F94-838A-91623458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61658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http://i1.wp.com/www.tecnetico.com/wp-content/uploads/2013/06/gmail.png">
            <a:extLst>
              <a:ext uri="{FF2B5EF4-FFF2-40B4-BE49-F238E27FC236}">
                <a16:creationId xmlns:a16="http://schemas.microsoft.com/office/drawing/2014/main" id="{DC8E42F3-6AF7-4A0D-BFDD-EB7F1BCE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6092825"/>
            <a:ext cx="838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http://tioique.files.wordpress.com/2013/11/twitter-icon.png">
            <a:extLst>
              <a:ext uri="{FF2B5EF4-FFF2-40B4-BE49-F238E27FC236}">
                <a16:creationId xmlns:a16="http://schemas.microsoft.com/office/drawing/2014/main" id="{407C9A8A-C377-4515-BFFA-1DDC6B89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4592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 descr="https://encrypted-tbn0.gstatic.com/images?q=tbn:ANd9GcTNyCIPvpDddNnzm9yLYhmD_J9R9G2UiVLJwUvgbEUUSVm6pLDL">
            <a:extLst>
              <a:ext uri="{FF2B5EF4-FFF2-40B4-BE49-F238E27FC236}">
                <a16:creationId xmlns:a16="http://schemas.microsoft.com/office/drawing/2014/main" id="{3788DE78-7FE3-403F-8633-254AEE5A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154738"/>
            <a:ext cx="70326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" descr="http://www.lesapplicationsandroid.fr/wp-content/uploads/2012/10/google-agenda-logo.png">
            <a:extLst>
              <a:ext uri="{FF2B5EF4-FFF2-40B4-BE49-F238E27FC236}">
                <a16:creationId xmlns:a16="http://schemas.microsoft.com/office/drawing/2014/main" id="{44B2CA60-A09A-466A-9846-8212EB7D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1468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http://www.wpmania.com.br/wp-content/uploads/2013/09/Easy-Taxi-2.png">
            <a:extLst>
              <a:ext uri="{FF2B5EF4-FFF2-40B4-BE49-F238E27FC236}">
                <a16:creationId xmlns:a16="http://schemas.microsoft.com/office/drawing/2014/main" id="{7DA7B68C-DBC8-447A-A219-BA66748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208588"/>
            <a:ext cx="21542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6" descr="http://www.koehlerbooks.com/wp-content/uploads/2014/02/kindle-logo.png">
            <a:extLst>
              <a:ext uri="{FF2B5EF4-FFF2-40B4-BE49-F238E27FC236}">
                <a16:creationId xmlns:a16="http://schemas.microsoft.com/office/drawing/2014/main" id="{C3F69876-3EED-446A-8C06-8047A2CB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618490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8" descr="http://blog.spreaker.com/wp-content/uploads/2013/03/skype-logo.png">
            <a:extLst>
              <a:ext uri="{FF2B5EF4-FFF2-40B4-BE49-F238E27FC236}">
                <a16:creationId xmlns:a16="http://schemas.microsoft.com/office/drawing/2014/main" id="{A5DE9FEB-8E57-4B2F-8C8A-01E87139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4451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http://3wi.com.br/wp-content/uploads/2013/08/05611190-photo-logo-google-maps-pour-ios.jpg">
            <a:extLst>
              <a:ext uri="{FF2B5EF4-FFF2-40B4-BE49-F238E27FC236}">
                <a16:creationId xmlns:a16="http://schemas.microsoft.com/office/drawing/2014/main" id="{CB861451-A0E2-4494-A398-C0B3E5AB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6688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0" descr="https://lh6.ggpht.com/mLtx-hHDgUt3H6D461GyK7uMFJd0C8Zvi2_ZYMj5g_wF7J2rUQ3oqRTE3yCGhzc1hw=w300-h300">
            <a:extLst>
              <a:ext uri="{FF2B5EF4-FFF2-40B4-BE49-F238E27FC236}">
                <a16:creationId xmlns:a16="http://schemas.microsoft.com/office/drawing/2014/main" id="{5472BE3B-C500-4246-A329-3AABC974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676775"/>
            <a:ext cx="6969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 descr="https://lh6.ggpht.com/-5Pw2dIU-DdxT5KQh_5kfJIAm590KPGEmVINSaq_gypj5DtCYjqWzkjkIF5Pd9D_FvM=w300">
            <a:extLst>
              <a:ext uri="{FF2B5EF4-FFF2-40B4-BE49-F238E27FC236}">
                <a16:creationId xmlns:a16="http://schemas.microsoft.com/office/drawing/2014/main" id="{1BC2821E-7488-409D-A3CA-50893747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543560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4" descr="http://sunsetreports.files.wordpress.com/2012/03/microsoftofficeheader.jpg">
            <a:extLst>
              <a:ext uri="{FF2B5EF4-FFF2-40B4-BE49-F238E27FC236}">
                <a16:creationId xmlns:a16="http://schemas.microsoft.com/office/drawing/2014/main" id="{37EEFD13-F1BA-4174-8B4D-DB479923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5459413"/>
            <a:ext cx="7254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 descr="http://socialmediadaily.com.au/wp-content/woo_custom/391-blogger_logo.jpg">
            <a:extLst>
              <a:ext uri="{FF2B5EF4-FFF2-40B4-BE49-F238E27FC236}">
                <a16:creationId xmlns:a16="http://schemas.microsoft.com/office/drawing/2014/main" id="{C786751C-CFB6-4A35-8AE3-5C51D666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191250"/>
            <a:ext cx="669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8" descr="https://lh3.ggpht.com/t8pO3pETy_Kf00ABlCGWayfNg4JYBLDPR7vRLhUed200XBT2Dy80mdBQmsZyfUp95w=w300">
            <a:extLst>
              <a:ext uri="{FF2B5EF4-FFF2-40B4-BE49-F238E27FC236}">
                <a16:creationId xmlns:a16="http://schemas.microsoft.com/office/drawing/2014/main" id="{9FBD3160-B6AB-4EE2-BD5B-ED8E1965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629150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8" descr="http://www.qi300.com/download/file.php?id=12501&amp;t=1">
            <a:extLst>
              <a:ext uri="{FF2B5EF4-FFF2-40B4-BE49-F238E27FC236}">
                <a16:creationId xmlns:a16="http://schemas.microsoft.com/office/drawing/2014/main" id="{531726F0-76FA-4B5E-9A35-3E113995D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668838"/>
            <a:ext cx="6683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0" descr="Wikipedia">
            <a:extLst>
              <a:ext uri="{FF2B5EF4-FFF2-40B4-BE49-F238E27FC236}">
                <a16:creationId xmlns:a16="http://schemas.microsoft.com/office/drawing/2014/main" id="{60574361-ADEF-430A-A701-6662E8C9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629150"/>
            <a:ext cx="7667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2" descr="http://www.redegs.com.br/wp-content/uploads/2012/04/g1_logo.jpg">
            <a:extLst>
              <a:ext uri="{FF2B5EF4-FFF2-40B4-BE49-F238E27FC236}">
                <a16:creationId xmlns:a16="http://schemas.microsoft.com/office/drawing/2014/main" id="{4692F166-CD62-48E7-B15D-5E264FE2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6338888"/>
            <a:ext cx="8747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4" descr="http://aboveandbeyondkm.com/wp-content/uploads/2013/11/Angry-Birds-HD-Wallpaper.png">
            <a:extLst>
              <a:ext uri="{FF2B5EF4-FFF2-40B4-BE49-F238E27FC236}">
                <a16:creationId xmlns:a16="http://schemas.microsoft.com/office/drawing/2014/main" id="{DC78656F-E78A-4E83-971C-61758ADD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53244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6" descr="http://4.bp.blogspot.com/-42TQh777e60/URxLYdzDDJI/AAAAAAAAD2U/4oQxPo5J2t8/s1600/ingresso+logo.jpg">
            <a:extLst>
              <a:ext uri="{FF2B5EF4-FFF2-40B4-BE49-F238E27FC236}">
                <a16:creationId xmlns:a16="http://schemas.microsoft.com/office/drawing/2014/main" id="{B09FE455-D2D9-47AE-B1E3-8922A776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6418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8" descr="http://cdn.tekgoblinmedia.com/wp-content/uploads/logo-OLX-v1b-small-RGB.jpg">
            <a:extLst>
              <a:ext uri="{FF2B5EF4-FFF2-40B4-BE49-F238E27FC236}">
                <a16:creationId xmlns:a16="http://schemas.microsoft.com/office/drawing/2014/main" id="{6F953801-2DFE-4AB1-8D0E-05B96ACE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261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0" descr="http://www.cddp92.ac-versailles.fr/tablettes-numeriques/wp-content/uploads/2010/12/itunes.jpg">
            <a:extLst>
              <a:ext uri="{FF2B5EF4-FFF2-40B4-BE49-F238E27FC236}">
                <a16:creationId xmlns:a16="http://schemas.microsoft.com/office/drawing/2014/main" id="{A6841E9F-1A2C-4364-839E-4F5B22F41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4664075"/>
            <a:ext cx="7016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8" descr="http://assets.macmagazine.com.br/wp-content/uploads/2011/04/12-1746_icon-256x256.png">
            <a:extLst>
              <a:ext uri="{FF2B5EF4-FFF2-40B4-BE49-F238E27FC236}">
                <a16:creationId xmlns:a16="http://schemas.microsoft.com/office/drawing/2014/main" id="{D3D7A8E5-10E5-4498-987E-002AB6F6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4679950"/>
            <a:ext cx="6381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0" descr="http://cleversonsacramento.files.wordpress.com/2012/02/captura-de-tela-2012-02-11-c3a0s-06-39-05.png?w=500">
            <a:extLst>
              <a:ext uri="{FF2B5EF4-FFF2-40B4-BE49-F238E27FC236}">
                <a16:creationId xmlns:a16="http://schemas.microsoft.com/office/drawing/2014/main" id="{B0E119CA-31DD-4E9D-BB51-8CE89B96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100763"/>
            <a:ext cx="800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4" descr="http://cdn1.oitopassos.com/wp-content/uploads/2011/05/Cart%C3%A3o-mastercard-caixa.jpg">
            <a:extLst>
              <a:ext uri="{FF2B5EF4-FFF2-40B4-BE49-F238E27FC236}">
                <a16:creationId xmlns:a16="http://schemas.microsoft.com/office/drawing/2014/main" id="{AF54E36A-2912-4F86-A334-267F4D6F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513388"/>
            <a:ext cx="1187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6" descr="http://upload.wikimedia.org/wikipedia/commons/e/e5/Coursera_logo.PNG">
            <a:extLst>
              <a:ext uri="{FF2B5EF4-FFF2-40B4-BE49-F238E27FC236}">
                <a16:creationId xmlns:a16="http://schemas.microsoft.com/office/drawing/2014/main" id="{3A2B0725-1807-4D7B-AA7E-821FD487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324600"/>
            <a:ext cx="1968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5CFB0C2-5019-450D-85C1-4731D10770C2}"/>
              </a:ext>
            </a:extLst>
          </p:cNvPr>
          <p:cNvSpPr txBox="1"/>
          <p:nvPr/>
        </p:nvSpPr>
        <p:spPr>
          <a:xfrm>
            <a:off x="1357313" y="2071688"/>
            <a:ext cx="7429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66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Impactos: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5F8BE8-ADA7-46E1-96F4-7271D112EAB2}"/>
              </a:ext>
            </a:extLst>
          </p:cNvPr>
          <p:cNvSpPr txBox="1"/>
          <p:nvPr/>
        </p:nvSpPr>
        <p:spPr>
          <a:xfrm>
            <a:off x="357188" y="3071813"/>
            <a:ext cx="8429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“E nós com isso?”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">
            <a:extLst>
              <a:ext uri="{FF2B5EF4-FFF2-40B4-BE49-F238E27FC236}">
                <a16:creationId xmlns:a16="http://schemas.microsoft.com/office/drawing/2014/main" id="{D6F688D0-40D1-4B33-8426-791725ABE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74738"/>
            <a:ext cx="6048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m 1">
            <a:extLst>
              <a:ext uri="{FF2B5EF4-FFF2-40B4-BE49-F238E27FC236}">
                <a16:creationId xmlns:a16="http://schemas.microsoft.com/office/drawing/2014/main" id="{519D2673-9D32-490E-A7AD-39063C16D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616200"/>
            <a:ext cx="60102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tângulo 3">
            <a:extLst>
              <a:ext uri="{FF2B5EF4-FFF2-40B4-BE49-F238E27FC236}">
                <a16:creationId xmlns:a16="http://schemas.microsoft.com/office/drawing/2014/main" id="{94368308-5346-4996-8966-F88E7984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084513"/>
            <a:ext cx="230822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2000">
              <a:latin typeface="TradeGothic" pitchFamily="32" charset="0"/>
            </a:endParaRPr>
          </a:p>
        </p:txBody>
      </p:sp>
      <p:sp>
        <p:nvSpPr>
          <p:cNvPr id="18437" name="Retângulo 4">
            <a:extLst>
              <a:ext uri="{FF2B5EF4-FFF2-40B4-BE49-F238E27FC236}">
                <a16:creationId xmlns:a16="http://schemas.microsoft.com/office/drawing/2014/main" id="{8B1D90E8-2CD6-4BE8-BA2D-9A7750E9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668838"/>
            <a:ext cx="230822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2000">
              <a:latin typeface="TradeGothic" pitchFamily="32" charset="0"/>
            </a:endParaRPr>
          </a:p>
        </p:txBody>
      </p:sp>
      <p:sp>
        <p:nvSpPr>
          <p:cNvPr id="18438" name="Retângulo 5">
            <a:extLst>
              <a:ext uri="{FF2B5EF4-FFF2-40B4-BE49-F238E27FC236}">
                <a16:creationId xmlns:a16="http://schemas.microsoft.com/office/drawing/2014/main" id="{E8BC491E-0E45-434D-B1BD-02FCD98E5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3716338"/>
            <a:ext cx="2855913" cy="1135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2000">
              <a:latin typeface="TradeGothic" pitchFamily="3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9AD59E-0E91-49CC-A52F-C31BF57A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3733800"/>
            <a:ext cx="17287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6600" b="1">
                <a:solidFill>
                  <a:srgbClr val="A50021"/>
                </a:solidFill>
                <a:latin typeface="TradeGothic" pitchFamily="3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5">
            <a:extLst>
              <a:ext uri="{FF2B5EF4-FFF2-40B4-BE49-F238E27FC236}">
                <a16:creationId xmlns:a16="http://schemas.microsoft.com/office/drawing/2014/main" id="{8277C180-A9E4-4DCB-9617-0A2EE82EC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517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4">
            <a:extLst>
              <a:ext uri="{FF2B5EF4-FFF2-40B4-BE49-F238E27FC236}">
                <a16:creationId xmlns:a16="http://schemas.microsoft.com/office/drawing/2014/main" id="{25E67CAE-8F52-48CA-9E47-52C9EB7A6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9243DC75-17E1-4222-9A74-C3A1DA6E9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3975"/>
            <a:ext cx="77057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5400">
                <a:solidFill>
                  <a:srgbClr val="C00000"/>
                </a:solidFill>
              </a:rPr>
              <a:t>Novos modelos de negocio</a:t>
            </a:r>
          </a:p>
        </p:txBody>
      </p:sp>
      <p:pic>
        <p:nvPicPr>
          <p:cNvPr id="20483" name="Picture 2" descr="http://upload.wikimedia.org/wikipedia/pt/archive/5/5d/20130510141158!Redeglobo.png">
            <a:extLst>
              <a:ext uri="{FF2B5EF4-FFF2-40B4-BE49-F238E27FC236}">
                <a16:creationId xmlns:a16="http://schemas.microsoft.com/office/drawing/2014/main" id="{E65BC8F4-AB75-407D-BB73-9A51C30A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19399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C2A7EB13-7348-4D2D-98A3-FFD4E49C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60575"/>
            <a:ext cx="4899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accent1"/>
                </a:solidFill>
              </a:rPr>
              <a:t>30 segundos:  </a:t>
            </a:r>
            <a:r>
              <a:rPr lang="pt-BR" altLang="pt-BR" sz="4000" b="1">
                <a:solidFill>
                  <a:srgbClr val="A50021"/>
                </a:solidFill>
              </a:rPr>
              <a:t>400.000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5E31244-5B00-4EDD-B0D1-8E58A49F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79875"/>
            <a:ext cx="31686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70C0"/>
                </a:solidFill>
              </a:rPr>
              <a:t>R$                   </a:t>
            </a:r>
            <a:r>
              <a:rPr lang="pt-BR" altLang="pt-BR" sz="4000" b="1">
                <a:solidFill>
                  <a:srgbClr val="0070C0"/>
                </a:solidFill>
              </a:rPr>
              <a:t>1.000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0216BC8-9018-4619-8958-4B1B6D40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57575"/>
            <a:ext cx="30956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70C0"/>
                </a:solidFill>
              </a:rPr>
              <a:t>Nichos       </a:t>
            </a:r>
            <a:r>
              <a:rPr lang="pt-BR" altLang="pt-BR" sz="4000" b="1">
                <a:solidFill>
                  <a:srgbClr val="0070C0"/>
                </a:solidFill>
              </a:rPr>
              <a:t>20.000</a:t>
            </a:r>
            <a:endParaRPr lang="pt-BR" altLang="pt-BR" sz="2400" b="1">
              <a:solidFill>
                <a:srgbClr val="0070C0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5B2AE9D-A3C1-45DF-B37C-E4C8B1D57E97}"/>
              </a:ext>
            </a:extLst>
          </p:cNvPr>
          <p:cNvCxnSpPr/>
          <p:nvPr/>
        </p:nvCxnSpPr>
        <p:spPr>
          <a:xfrm>
            <a:off x="971550" y="4724400"/>
            <a:ext cx="2879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>
            <a:extLst>
              <a:ext uri="{FF2B5EF4-FFF2-40B4-BE49-F238E27FC236}">
                <a16:creationId xmlns:a16="http://schemas.microsoft.com/office/drawing/2014/main" id="{A9E3AF68-D802-4562-B2A4-EA9069D4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4724400"/>
            <a:ext cx="33131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</a:rPr>
              <a:t>R$  </a:t>
            </a:r>
            <a:r>
              <a:rPr lang="pt-BR" altLang="pt-BR" sz="4000" b="1">
                <a:solidFill>
                  <a:srgbClr val="C00000"/>
                </a:solidFill>
              </a:rPr>
              <a:t>20.000.000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78F99-3D2A-4567-8115-D90DA2538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733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DB9B01-5E6E-4364-9D81-811DBE9BD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757738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675659B-F2B0-4E92-AB3E-49FF2979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2238"/>
            <a:ext cx="7705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5400">
                <a:solidFill>
                  <a:srgbClr val="C00000"/>
                </a:solidFill>
              </a:rPr>
              <a:t>Trabalho ?</a:t>
            </a:r>
          </a:p>
        </p:txBody>
      </p:sp>
      <p:pic>
        <p:nvPicPr>
          <p:cNvPr id="21507" name="Imagem 1">
            <a:extLst>
              <a:ext uri="{FF2B5EF4-FFF2-40B4-BE49-F238E27FC236}">
                <a16:creationId xmlns:a16="http://schemas.microsoft.com/office/drawing/2014/main" id="{1B274468-0599-4BFE-B69F-A4865B50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138613"/>
            <a:ext cx="3027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m 1">
            <a:extLst>
              <a:ext uri="{FF2B5EF4-FFF2-40B4-BE49-F238E27FC236}">
                <a16:creationId xmlns:a16="http://schemas.microsoft.com/office/drawing/2014/main" id="{3E681226-DF9E-42D5-B200-28DDA7384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943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m 2">
            <a:extLst>
              <a:ext uri="{FF2B5EF4-FFF2-40B4-BE49-F238E27FC236}">
                <a16:creationId xmlns:a16="http://schemas.microsoft.com/office/drawing/2014/main" id="{5B407C15-CB9A-412F-8D1E-06427B115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84313"/>
            <a:ext cx="29543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ttp://www.cyldigital.es/sites/default/files/event/1008232951039497.jpg">
            <a:extLst>
              <a:ext uri="{FF2B5EF4-FFF2-40B4-BE49-F238E27FC236}">
                <a16:creationId xmlns:a16="http://schemas.microsoft.com/office/drawing/2014/main" id="{F0DD3F87-53FA-4AFE-95B7-F1F50FC0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ixaDeTexto 4">
            <a:extLst>
              <a:ext uri="{FF2B5EF4-FFF2-40B4-BE49-F238E27FC236}">
                <a16:creationId xmlns:a16="http://schemas.microsoft.com/office/drawing/2014/main" id="{5661F743-2BA8-4E86-95A6-A870A830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85725"/>
            <a:ext cx="556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990033"/>
                </a:solidFill>
              </a:rPr>
              <a:t>Agenda</a:t>
            </a:r>
          </a:p>
        </p:txBody>
      </p:sp>
      <p:sp>
        <p:nvSpPr>
          <p:cNvPr id="4100" name="Retângulo 8">
            <a:extLst>
              <a:ext uri="{FF2B5EF4-FFF2-40B4-BE49-F238E27FC236}">
                <a16:creationId xmlns:a16="http://schemas.microsoft.com/office/drawing/2014/main" id="{AB890E23-E74E-4A81-91A0-1B2F8C0C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379663"/>
            <a:ext cx="5095875" cy="37861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pt-BR" altLang="pt-BR" sz="4000" b="1">
                <a:solidFill>
                  <a:srgbClr val="990033"/>
                </a:solidFill>
              </a:rPr>
              <a:t>Que mundo é esse?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pt-BR" altLang="pt-BR" sz="4000" b="1">
                <a:solidFill>
                  <a:srgbClr val="990033"/>
                </a:solidFill>
              </a:rPr>
              <a:t>E nós com isso?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pt-BR" altLang="pt-BR" sz="4000" b="1">
                <a:solidFill>
                  <a:srgbClr val="990033"/>
                </a:solidFill>
              </a:rPr>
              <a:t>O MBKM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1">
            <a:extLst>
              <a:ext uri="{FF2B5EF4-FFF2-40B4-BE49-F238E27FC236}">
                <a16:creationId xmlns:a16="http://schemas.microsoft.com/office/drawing/2014/main" id="{A9A98BAD-A90F-4D8E-AF0C-07E057A511AB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1431925"/>
            <a:ext cx="5426075" cy="1933575"/>
            <a:chOff x="2341" y="902"/>
            <a:chExt cx="3418" cy="1218"/>
          </a:xfrm>
        </p:grpSpPr>
        <p:sp>
          <p:nvSpPr>
            <p:cNvPr id="22543" name="Rectangle 2">
              <a:extLst>
                <a:ext uri="{FF2B5EF4-FFF2-40B4-BE49-F238E27FC236}">
                  <a16:creationId xmlns:a16="http://schemas.microsoft.com/office/drawing/2014/main" id="{7B22C2EE-5E75-4817-A3A0-7BE6A0626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1681"/>
              <a:ext cx="217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33375" indent="-3333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800"/>
                </a:spcBef>
                <a:buClr>
                  <a:srgbClr val="006600"/>
                </a:buClr>
              </a:pPr>
              <a:r>
                <a:rPr lang="pt-BR" altLang="pt-BR">
                  <a:solidFill>
                    <a:srgbClr val="006600"/>
                  </a:solidFill>
                  <a:latin typeface="Arial" panose="020B0604020202020204" pitchFamily="34" charset="0"/>
                </a:rPr>
                <a:t>Tapar buraco...</a:t>
              </a:r>
            </a:p>
          </p:txBody>
        </p:sp>
        <p:pic>
          <p:nvPicPr>
            <p:cNvPr id="22544" name="Picture 3">
              <a:extLst>
                <a:ext uri="{FF2B5EF4-FFF2-40B4-BE49-F238E27FC236}">
                  <a16:creationId xmlns:a16="http://schemas.microsoft.com/office/drawing/2014/main" id="{6603D4CC-DC50-4058-8A1D-BF53BDE9A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" y="902"/>
              <a:ext cx="1536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31" name="Text Box 4">
            <a:extLst>
              <a:ext uri="{FF2B5EF4-FFF2-40B4-BE49-F238E27FC236}">
                <a16:creationId xmlns:a16="http://schemas.microsoft.com/office/drawing/2014/main" id="{40092BC4-DF82-46D5-AC90-20D717C7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5875"/>
            <a:ext cx="6804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990033"/>
                </a:solidFill>
                <a:latin typeface="Arial" panose="020B0604020202020204" pitchFamily="34" charset="0"/>
              </a:rPr>
              <a:t>E no governo?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D7076BCA-257C-4EAC-98C3-4E64233E1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054100"/>
            <a:ext cx="56165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3375" indent="-3333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800"/>
              </a:spcBef>
              <a:buClr>
                <a:srgbClr val="006600"/>
              </a:buClr>
            </a:pPr>
            <a:r>
              <a:rPr lang="pt-BR" altLang="pt-BR">
                <a:solidFill>
                  <a:srgbClr val="006600"/>
                </a:solidFill>
                <a:latin typeface="Arial" panose="020B0604020202020204" pitchFamily="34" charset="0"/>
              </a:rPr>
              <a:t>Prefeitura e a dengue...</a:t>
            </a:r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8CC1985D-A6B5-4C09-B414-7E1CC0BB1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166938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34" name="Group 7">
            <a:extLst>
              <a:ext uri="{FF2B5EF4-FFF2-40B4-BE49-F238E27FC236}">
                <a16:creationId xmlns:a16="http://schemas.microsoft.com/office/drawing/2014/main" id="{752360F8-9694-4DDB-A3A6-1CF22E471A0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149725"/>
            <a:ext cx="4197350" cy="2481263"/>
            <a:chOff x="158" y="2614"/>
            <a:chExt cx="2644" cy="1563"/>
          </a:xfrm>
        </p:grpSpPr>
        <p:grpSp>
          <p:nvGrpSpPr>
            <p:cNvPr id="22536" name="Group 8">
              <a:extLst>
                <a:ext uri="{FF2B5EF4-FFF2-40B4-BE49-F238E27FC236}">
                  <a16:creationId xmlns:a16="http://schemas.microsoft.com/office/drawing/2014/main" id="{287B6442-3DD0-4BA6-AFF8-5A660E26C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3051"/>
              <a:ext cx="675" cy="1082"/>
              <a:chOff x="158" y="3051"/>
              <a:chExt cx="675" cy="1082"/>
            </a:xfrm>
          </p:grpSpPr>
          <p:pic>
            <p:nvPicPr>
              <p:cNvPr id="22541" name="Picture 9">
                <a:extLst>
                  <a:ext uri="{FF2B5EF4-FFF2-40B4-BE49-F238E27FC236}">
                    <a16:creationId xmlns:a16="http://schemas.microsoft.com/office/drawing/2014/main" id="{9D89232B-4D1E-4FF5-B827-7BC2706E9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3051"/>
                <a:ext cx="675" cy="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542" name="Text Box 10">
                <a:extLst>
                  <a:ext uri="{FF2B5EF4-FFF2-40B4-BE49-F238E27FC236}">
                    <a16:creationId xmlns:a16="http://schemas.microsoft.com/office/drawing/2014/main" id="{6E65C8EF-E088-4E9F-9C94-232DDB97AE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" y="3868"/>
                <a:ext cx="398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101520" tIns="50760" rIns="101520" bIns="5076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1313"/>
                  </a:spcBef>
                  <a:buFontTx/>
                  <a:buNone/>
                </a:pPr>
                <a:r>
                  <a:rPr lang="pt-BR" altLang="pt-BR" sz="2100" b="1">
                    <a:solidFill>
                      <a:srgbClr val="000000"/>
                    </a:solidFill>
                    <a:latin typeface="Arial Unicode MS" pitchFamily="34" charset="-128"/>
                  </a:rPr>
                  <a:t>Rio</a:t>
                </a:r>
              </a:p>
            </p:txBody>
          </p:sp>
        </p:grpSp>
        <p:grpSp>
          <p:nvGrpSpPr>
            <p:cNvPr id="22537" name="Group 11">
              <a:extLst>
                <a:ext uri="{FF2B5EF4-FFF2-40B4-BE49-F238E27FC236}">
                  <a16:creationId xmlns:a16="http://schemas.microsoft.com/office/drawing/2014/main" id="{AC3138C1-E7A4-4F3D-B0E3-392796F63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8" y="3002"/>
              <a:ext cx="651" cy="1175"/>
              <a:chOff x="1538" y="3002"/>
              <a:chExt cx="651" cy="1175"/>
            </a:xfrm>
          </p:grpSpPr>
          <p:pic>
            <p:nvPicPr>
              <p:cNvPr id="22539" name="Picture 12">
                <a:extLst>
                  <a:ext uri="{FF2B5EF4-FFF2-40B4-BE49-F238E27FC236}">
                    <a16:creationId xmlns:a16="http://schemas.microsoft.com/office/drawing/2014/main" id="{DC04C70B-4567-4D30-8CA3-66BFCB669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3002"/>
                <a:ext cx="582" cy="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540" name="Text Box 13">
                <a:extLst>
                  <a:ext uri="{FF2B5EF4-FFF2-40B4-BE49-F238E27FC236}">
                    <a16:creationId xmlns:a16="http://schemas.microsoft.com/office/drawing/2014/main" id="{619D1B9C-887E-4EBE-BE1E-83752EEBA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8" y="3932"/>
                <a:ext cx="651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101520" tIns="50760" rIns="101520" bIns="5076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ts val="1188"/>
                  </a:spcBef>
                  <a:buFontTx/>
                  <a:buNone/>
                </a:pPr>
                <a:r>
                  <a:rPr lang="pt-BR" altLang="pt-BR" sz="1900" b="1">
                    <a:solidFill>
                      <a:srgbClr val="000000"/>
                    </a:solidFill>
                    <a:latin typeface="Arial Unicode MS" pitchFamily="34" charset="-128"/>
                  </a:rPr>
                  <a:t>Boston</a:t>
                </a:r>
              </a:p>
            </p:txBody>
          </p:sp>
        </p:grpSp>
        <p:sp>
          <p:nvSpPr>
            <p:cNvPr id="22538" name="Text Box 14">
              <a:extLst>
                <a:ext uri="{FF2B5EF4-FFF2-40B4-BE49-F238E27FC236}">
                  <a16:creationId xmlns:a16="http://schemas.microsoft.com/office/drawing/2014/main" id="{232AA5DC-826C-4B48-9D64-9ECE5C380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614"/>
              <a:ext cx="264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33375" indent="-333375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333375" algn="l"/>
                  <a:tab pos="781050" algn="l"/>
                  <a:tab pos="1230313" algn="l"/>
                  <a:tab pos="1679575" algn="l"/>
                  <a:tab pos="2128838" algn="l"/>
                  <a:tab pos="2578100" algn="l"/>
                  <a:tab pos="3027363" algn="l"/>
                  <a:tab pos="3476625" algn="l"/>
                  <a:tab pos="3925888" algn="l"/>
                  <a:tab pos="4375150" algn="l"/>
                  <a:tab pos="4824413" algn="l"/>
                  <a:tab pos="5273675" algn="l"/>
                  <a:tab pos="5722938" algn="l"/>
                  <a:tab pos="6172200" algn="l"/>
                  <a:tab pos="6621463" algn="l"/>
                  <a:tab pos="7070725" algn="l"/>
                  <a:tab pos="7519988" algn="l"/>
                  <a:tab pos="7969250" algn="l"/>
                  <a:tab pos="8418513" algn="l"/>
                  <a:tab pos="8867775" algn="l"/>
                  <a:tab pos="9317038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  <a:buClr>
                  <a:srgbClr val="FC8A03"/>
                </a:buClr>
                <a:buSzPct val="85000"/>
                <a:buFont typeface="Verdana" panose="020B0604030504040204" pitchFamily="34" charset="0"/>
                <a:buChar char="•"/>
              </a:pPr>
              <a:r>
                <a:rPr lang="pt-BR" altLang="pt-BR" sz="3000">
                  <a:solidFill>
                    <a:srgbClr val="006600"/>
                  </a:solidFill>
                  <a:latin typeface="Verdana" panose="020B0604030504040204" pitchFamily="34" charset="0"/>
                </a:rPr>
                <a:t>Abrir empresa:</a:t>
              </a:r>
            </a:p>
          </p:txBody>
        </p:sp>
      </p:grpSp>
      <p:pic>
        <p:nvPicPr>
          <p:cNvPr id="22535" name="Picture 15">
            <a:extLst>
              <a:ext uri="{FF2B5EF4-FFF2-40B4-BE49-F238E27FC236}">
                <a16:creationId xmlns:a16="http://schemas.microsoft.com/office/drawing/2014/main" id="{C9222DD1-1698-4E0C-A031-6BE30BE8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046538"/>
            <a:ext cx="39592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>
            <a:extLst>
              <a:ext uri="{FF2B5EF4-FFF2-40B4-BE49-F238E27FC236}">
                <a16:creationId xmlns:a16="http://schemas.microsoft.com/office/drawing/2014/main" id="{590D3EBA-2934-4113-8A12-19F80EDA8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805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m 4">
            <a:extLst>
              <a:ext uri="{FF2B5EF4-FFF2-40B4-BE49-F238E27FC236}">
                <a16:creationId xmlns:a16="http://schemas.microsoft.com/office/drawing/2014/main" id="{4EC66A08-3707-49EC-A3E2-220F0F5FB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3663"/>
            <a:ext cx="272573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C7B34979-8816-4882-9F4F-FA4D6C75C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341438"/>
            <a:ext cx="7712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Verdana" panose="020B0604030504040204" pitchFamily="34" charset="0"/>
              <a:buChar char="•"/>
              <a:defRPr/>
            </a:pPr>
            <a:r>
              <a:rPr lang="pt-BR" altLang="pt-BR" sz="3200" dirty="0">
                <a:solidFill>
                  <a:srgbClr val="009900"/>
                </a:solidFill>
                <a:latin typeface="+mj-lt"/>
              </a:rPr>
              <a:t> Administração tradicional (matemática financeira, RH, ...) 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359324A5-47B1-4391-92A6-734C5843F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727325"/>
            <a:ext cx="3330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>
                <a:solidFill>
                  <a:srgbClr val="990033"/>
                </a:solidFill>
                <a:latin typeface="+mj-lt"/>
              </a:rPr>
              <a:t>IBMEC, FGV, </a:t>
            </a:r>
            <a:r>
              <a:rPr lang="pt-BR" altLang="pt-BR" sz="2400" b="1" dirty="0" err="1">
                <a:solidFill>
                  <a:srgbClr val="990033"/>
                </a:solidFill>
                <a:latin typeface="+mj-lt"/>
              </a:rPr>
              <a:t>Coppead</a:t>
            </a:r>
            <a:r>
              <a:rPr lang="pt-BR" altLang="pt-BR" sz="2400" b="1" dirty="0">
                <a:solidFill>
                  <a:srgbClr val="990033"/>
                </a:solidFill>
                <a:latin typeface="+mj-lt"/>
              </a:rPr>
              <a:t>, ...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332475F-D7E7-4A64-8F6D-FC38AEC54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3" y="4329113"/>
            <a:ext cx="4183062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Verdana" panose="020B0604030504040204" pitchFamily="34" charset="0"/>
              <a:buChar char="•"/>
              <a:defRPr/>
            </a:pPr>
            <a:r>
              <a:rPr lang="pt-BR" altLang="pt-BR" sz="3600" b="1" dirty="0">
                <a:solidFill>
                  <a:srgbClr val="009900"/>
                </a:solidFill>
                <a:latin typeface="+mj-lt"/>
              </a:rPr>
              <a:t> MBKM: Gestão de empresas na sociedade do conhecimento 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F6398E88-2CFD-4578-90C6-509525F7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115888"/>
            <a:ext cx="44624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520" tIns="50760" rIns="101520" bIns="507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250"/>
              </a:spcBef>
              <a:defRPr/>
            </a:pPr>
            <a:r>
              <a:rPr lang="pt-BR" altLang="pt-BR" sz="4400" b="1" dirty="0">
                <a:solidFill>
                  <a:srgbClr val="990033"/>
                </a:solidFill>
                <a:latin typeface="+mj-lt"/>
              </a:rPr>
              <a:t>Diferencial MBKM</a:t>
            </a: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9FA043F6-F4AF-4D42-AABF-8E0F0604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34258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2991A34A-3C57-456A-94B3-6252DEED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37338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235CF57-8310-4166-B6EC-3ECB251D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3338"/>
            <a:ext cx="5081587" cy="1092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9600" i="1">
                <a:solidFill>
                  <a:srgbClr val="990000"/>
                </a:solidFill>
                <a:latin typeface="Book Antiqua" panose="02040602050305030304" pitchFamily="18" charset="0"/>
              </a:rPr>
              <a:t>mbkm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E02A1D24-8D8B-4870-87AD-C773BFAD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700213"/>
            <a:ext cx="3983038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Sociedade do Conhecimento 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Novos Modelos de Negócio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Inteligência Empresarial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Estruturas Organizacionais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Tecnologias para Gestão do Conhecimento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Clr>
                <a:srgbClr val="990000"/>
              </a:buClr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b="1" dirty="0">
                <a:solidFill>
                  <a:srgbClr val="009900"/>
                </a:solidFill>
                <a:latin typeface="+mj-lt"/>
              </a:rPr>
              <a:t>Avaliação de Ativos Intangíveis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0F178EC-6A17-4AC9-BF98-7BD2416C6EF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198813" y="4792662"/>
            <a:ext cx="1797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3200" rIns="90000" bIns="432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altLang="pt-BR" sz="2800" b="1" dirty="0">
                <a:solidFill>
                  <a:srgbClr val="B20000"/>
                </a:solidFill>
                <a:latin typeface="+mj-lt"/>
              </a:rPr>
              <a:t>7. </a:t>
            </a:r>
            <a:r>
              <a:rPr lang="pt-BR" altLang="pt-BR" sz="2800" b="1" dirty="0">
                <a:solidFill>
                  <a:srgbClr val="009900"/>
                </a:solidFill>
                <a:latin typeface="+mj-lt"/>
              </a:rPr>
              <a:t>Projeto</a:t>
            </a:r>
            <a:r>
              <a:rPr lang="pt-BR" altLang="pt-BR" sz="28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25606" name="Line 5">
            <a:extLst>
              <a:ext uri="{FF2B5EF4-FFF2-40B4-BE49-F238E27FC236}">
                <a16:creationId xmlns:a16="http://schemas.microsoft.com/office/drawing/2014/main" id="{9FB4E088-9F97-456E-BD91-B05CCF78B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3181350"/>
            <a:ext cx="1587" cy="3276600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914A4B0B-0777-458E-95FC-60BB419A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96975"/>
            <a:ext cx="5081587" cy="287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rgbClr val="990000"/>
                </a:solidFill>
                <a:latin typeface="Book Antiqua" panose="02040602050305030304" pitchFamily="18" charset="0"/>
              </a:rPr>
              <a:t>Master on Business and Knowledge Management</a:t>
            </a:r>
          </a:p>
        </p:txBody>
      </p:sp>
      <p:pic>
        <p:nvPicPr>
          <p:cNvPr id="25608" name="Picture 7">
            <a:extLst>
              <a:ext uri="{FF2B5EF4-FFF2-40B4-BE49-F238E27FC236}">
                <a16:creationId xmlns:a16="http://schemas.microsoft.com/office/drawing/2014/main" id="{28589DE4-42B0-4B85-B8B6-0B09E0B5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708275"/>
            <a:ext cx="4529138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>
            <a:extLst>
              <a:ext uri="{FF2B5EF4-FFF2-40B4-BE49-F238E27FC236}">
                <a16:creationId xmlns:a16="http://schemas.microsoft.com/office/drawing/2014/main" id="{113C14C3-50F7-493C-BE82-635F1318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386263"/>
            <a:ext cx="558482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520" tIns="50760" rIns="101520" bIns="507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25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250"/>
              </a:spcBef>
              <a:defRPr/>
            </a:pPr>
            <a:r>
              <a:rPr lang="pt-BR" altLang="pt-BR" sz="3600" b="1" dirty="0">
                <a:solidFill>
                  <a:srgbClr val="C00000"/>
                </a:solidFill>
                <a:latin typeface="+mn-lt"/>
              </a:rPr>
              <a:t>Quinzenalmente:</a:t>
            </a:r>
          </a:p>
          <a:p>
            <a:pPr lvl="1" eaLnBrk="1" hangingPunct="1">
              <a:spcBef>
                <a:spcPts val="2250"/>
              </a:spcBef>
              <a:defRPr/>
            </a:pPr>
            <a:r>
              <a:rPr lang="pt-BR" altLang="pt-BR" sz="3600" b="1" dirty="0">
                <a:solidFill>
                  <a:srgbClr val="C00000"/>
                </a:solidFill>
                <a:latin typeface="+mn-lt"/>
              </a:rPr>
              <a:t> 6</a:t>
            </a:r>
            <a:r>
              <a:rPr lang="pt-BR" altLang="pt-BR" sz="3600" b="1" baseline="30000" dirty="0">
                <a:solidFill>
                  <a:srgbClr val="C00000"/>
                </a:solidFill>
                <a:latin typeface="+mn-lt"/>
              </a:rPr>
              <a:t>as</a:t>
            </a:r>
            <a:r>
              <a:rPr lang="pt-BR" altLang="pt-BR" sz="3600" b="1" dirty="0">
                <a:solidFill>
                  <a:srgbClr val="C00000"/>
                </a:solidFill>
                <a:latin typeface="+mn-lt"/>
              </a:rPr>
              <a:t> feiras – 18h00 às 21h</a:t>
            </a:r>
          </a:p>
          <a:p>
            <a:pPr lvl="1" eaLnBrk="1" hangingPunct="1">
              <a:spcBef>
                <a:spcPts val="2250"/>
              </a:spcBef>
              <a:defRPr/>
            </a:pPr>
            <a:r>
              <a:rPr lang="pt-BR" altLang="pt-BR" sz="3600" b="1" dirty="0">
                <a:solidFill>
                  <a:srgbClr val="C00000"/>
                </a:solidFill>
                <a:latin typeface="+mn-lt"/>
              </a:rPr>
              <a:t> Sábados -  8h00 às 17h30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4B84692-9AAE-4FBE-A9AF-E297864A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2986088"/>
            <a:ext cx="4073525" cy="1235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8000" i="1">
                <a:solidFill>
                  <a:srgbClr val="990000"/>
                </a:solidFill>
                <a:latin typeface="Book Antiqua" panose="02040602050305030304" pitchFamily="18" charset="0"/>
              </a:rPr>
              <a:t>mbkm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34D496F-BF16-44C9-AC4C-56B78E56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113213"/>
            <a:ext cx="3887788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solidFill>
                  <a:srgbClr val="990000"/>
                </a:solidFill>
                <a:latin typeface="Book Antiqua" panose="02040602050305030304" pitchFamily="18" charset="0"/>
              </a:rPr>
              <a:t>Master on Business and Knowledge Management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7E9AB06C-14A7-42A2-AEDF-2611BBF4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711200"/>
            <a:ext cx="31210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7770D9C6-C3DB-441D-B438-F30CFCF1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628775"/>
            <a:ext cx="6480175" cy="4525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3200" i="1" dirty="0">
                <a:solidFill>
                  <a:srgbClr val="009900"/>
                </a:solidFill>
                <a:latin typeface="+mj-lt"/>
              </a:rPr>
              <a:t>“Há um tempo em que é preciso abandonar as roupas usadas, que já tem a forma do nosso corpo, e esquecer os nossos caminhos, que nos levam sempre aos mesmos lugares. É o tempo da travessia: e, se não ousarmos fazê-la, teremos ficado, para sempre, à margem de nós mesmos." </a:t>
            </a:r>
            <a:r>
              <a:rPr lang="pt-BR" altLang="pt-BR" sz="2400" i="1" dirty="0">
                <a:solidFill>
                  <a:srgbClr val="990033"/>
                </a:solidFill>
                <a:latin typeface="+mj-lt"/>
              </a:rPr>
              <a:t>Fernando Teixeira de Andrade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5A58C879-9A63-45BE-A2C8-1351DED8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85725"/>
            <a:ext cx="71516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800" b="1" dirty="0">
                <a:solidFill>
                  <a:srgbClr val="990033"/>
                </a:solidFill>
                <a:latin typeface="+mj-lt"/>
              </a:rPr>
              <a:t>Convite para uma viagem...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97AB2AD5-78F9-4759-9C03-A762E5A6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076700"/>
            <a:ext cx="193833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5" descr="275499_Papel-de-Parede-Exploracao-do-Mar-Mapa-Mundi-e-Bussola_1680x1050.jpg">
            <a:extLst>
              <a:ext uri="{FF2B5EF4-FFF2-40B4-BE49-F238E27FC236}">
                <a16:creationId xmlns:a16="http://schemas.microsoft.com/office/drawing/2014/main" id="{82E0FCE8-E85F-4E69-A5CF-602E7F4C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aixaDeTexto 6">
            <a:extLst>
              <a:ext uri="{FF2B5EF4-FFF2-40B4-BE49-F238E27FC236}">
                <a16:creationId xmlns:a16="http://schemas.microsoft.com/office/drawing/2014/main" id="{59A9C29D-D5EE-47D0-99DC-D5CCC1B7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60400"/>
            <a:ext cx="49672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FFC000"/>
                </a:solidFill>
                <a:latin typeface="Arial" panose="020B0604020202020204" pitchFamily="34" charset="0"/>
              </a:rPr>
              <a:t>Navegar é preciso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FFC000"/>
                </a:solidFill>
                <a:latin typeface="Arial" panose="020B0604020202020204" pitchFamily="34" charset="0"/>
              </a:rPr>
              <a:t>Viver não é preciso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C000"/>
                </a:solidFill>
                <a:latin typeface="Arial" panose="020B0604020202020204" pitchFamily="34" charset="0"/>
              </a:rPr>
              <a:t>Fernando Pessoa</a:t>
            </a:r>
          </a:p>
        </p:txBody>
      </p:sp>
      <p:pic>
        <p:nvPicPr>
          <p:cNvPr id="62468" name="Picture 5" descr="obrigado">
            <a:extLst>
              <a:ext uri="{FF2B5EF4-FFF2-40B4-BE49-F238E27FC236}">
                <a16:creationId xmlns:a16="http://schemas.microsoft.com/office/drawing/2014/main" id="{C728D469-6A9F-49D8-A2DE-E246D804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2575"/>
            <a:ext cx="223361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6BBF4F6-46B1-462B-A7F8-AC0708D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214938"/>
            <a:ext cx="31702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3" tIns="38096" rIns="76193" bIns="38096">
            <a:spAutoFit/>
          </a:bodyPr>
          <a:lstStyle/>
          <a:p>
            <a:pPr algn="ctr">
              <a:defRPr/>
            </a:pP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Prof. Marcos Cavalcanti</a:t>
            </a:r>
            <a:b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1875" b="1" i="1" dirty="0">
                <a:solidFill>
                  <a:schemeClr val="bg1"/>
                </a:solidFill>
              </a:rPr>
              <a:t>marcos@crie.ufrj.br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3F5AA61-3C2D-4285-BEDF-FA8B783B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849688"/>
            <a:ext cx="4322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3" tIns="38096" rIns="76193" bIns="38096">
            <a:spAutoFit/>
          </a:bodyPr>
          <a:lstStyle/>
          <a:p>
            <a:pPr algn="ctr">
              <a:defRPr/>
            </a:pPr>
            <a:r>
              <a:rPr lang="pt-BR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OBRIGADO!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F445E92-5BC0-42D9-9942-A405EA18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021388"/>
            <a:ext cx="89646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3" tIns="34286" rIns="68573" bIns="34286" anchor="ctr"/>
          <a:lstStyle/>
          <a:p>
            <a:pPr>
              <a:defRPr/>
            </a:pPr>
            <a:r>
              <a:rPr lang="pt-B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Blog:</a:t>
            </a:r>
          </a:p>
          <a:p>
            <a:pPr>
              <a:defRPr/>
            </a:pPr>
            <a:endParaRPr lang="pt-BR" sz="36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B0508E8-AFB6-428F-991F-A4632790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633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crie-inteligenciaempresarial.blogspot.com.br/</a:t>
            </a:r>
            <a:endParaRPr lang="pt-BR" alt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DCA4A65B-0CB8-41E1-9D3E-21FB1DB4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924175"/>
            <a:ext cx="9104312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D5A440C6-FC5B-48A2-8C2A-9C7B394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7CD3A69F-6DBD-46ED-9F59-5A201098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-458788"/>
            <a:ext cx="1857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2000">
                <a:solidFill>
                  <a:srgbClr val="000000"/>
                </a:solidFill>
                <a:latin typeface="TradeGothic" pitchFamily="32" charset="0"/>
              </a:rPr>
              <a:t> 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DB7A3CAB-F1D8-418F-A609-A7A0A27D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492375"/>
            <a:ext cx="1484312" cy="419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 marL="215900" indent="-215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pt-BR" altLang="pt-BR" sz="16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(2009-2014)</a:t>
            </a:r>
          </a:p>
        </p:txBody>
      </p:sp>
      <p:sp>
        <p:nvSpPr>
          <p:cNvPr id="5126" name="Retângulo 8">
            <a:extLst>
              <a:ext uri="{FF2B5EF4-FFF2-40B4-BE49-F238E27FC236}">
                <a16:creationId xmlns:a16="http://schemas.microsoft.com/office/drawing/2014/main" id="{5F3072C3-2535-4DF5-ADF7-F9F38C616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8163"/>
            <a:ext cx="7848600" cy="923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C00000"/>
                </a:solidFill>
              </a:rPr>
              <a:t>A economia do século XXI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EF698B-46AC-49C0-9E9D-5AECF9FC9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463" y="1020763"/>
            <a:ext cx="5832475" cy="1143000"/>
          </a:xfrm>
        </p:spPr>
        <p:txBody>
          <a:bodyPr anchor="t"/>
          <a:lstStyle/>
          <a:p>
            <a:pPr eaLnBrk="1" hangingPunct="1"/>
            <a:r>
              <a:rPr lang="en-US" altLang="pt-BR" sz="3200" b="1">
                <a:solidFill>
                  <a:srgbClr val="A50021"/>
                </a:solidFill>
              </a:rPr>
              <a:t>Exportações EUA</a:t>
            </a:r>
          </a:p>
        </p:txBody>
      </p:sp>
      <p:graphicFrame>
        <p:nvGraphicFramePr>
          <p:cNvPr id="6147" name="Object 3">
            <a:hlinkClick r:id="" action="ppaction://ole?verb=0"/>
            <a:extLst>
              <a:ext uri="{FF2B5EF4-FFF2-40B4-BE49-F238E27FC236}">
                <a16:creationId xmlns:a16="http://schemas.microsoft.com/office/drawing/2014/main" id="{D20FC838-0391-407C-A3C1-1BE9030ECDA5}"/>
              </a:ext>
            </a:extLst>
          </p:cNvPr>
          <p:cNvGraphicFramePr>
            <a:graphicFrameLocks/>
          </p:cNvGraphicFramePr>
          <p:nvPr/>
        </p:nvGraphicFramePr>
        <p:xfrm>
          <a:off x="73025" y="1196975"/>
          <a:ext cx="8891588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086655" imgH="3972070" progId="MSGraph.Chart.8">
                  <p:embed followColorScheme="full"/>
                </p:oleObj>
              </mc:Choice>
              <mc:Fallback>
                <p:oleObj name="Chart" r:id="rId3" imgW="7086655" imgH="397207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196975"/>
                        <a:ext cx="8891588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>
            <a:extLst>
              <a:ext uri="{FF2B5EF4-FFF2-40B4-BE49-F238E27FC236}">
                <a16:creationId xmlns:a16="http://schemas.microsoft.com/office/drawing/2014/main" id="{C390041E-A544-4FF4-8017-059FBD2A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876925"/>
            <a:ext cx="2517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pt-BR" sz="1800" b="1">
                <a:solidFill>
                  <a:schemeClr val="folHlink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Fonte: www.iftf.org</a:t>
            </a:r>
          </a:p>
        </p:txBody>
      </p:sp>
      <p:sp>
        <p:nvSpPr>
          <p:cNvPr id="6149" name="Retângulo 8">
            <a:extLst>
              <a:ext uri="{FF2B5EF4-FFF2-40B4-BE49-F238E27FC236}">
                <a16:creationId xmlns:a16="http://schemas.microsoft.com/office/drawing/2014/main" id="{9F3F0EF4-44BC-4491-9886-DF679228E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7150"/>
            <a:ext cx="7848600" cy="923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C00000"/>
                </a:solidFill>
              </a:rPr>
              <a:t>A economia do século XXI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0F7451E6-6700-4A64-9D05-7E31058FC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23963"/>
            <a:ext cx="22860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0AEC853A-2A1E-41C9-98C0-98247A08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703638"/>
            <a:ext cx="27051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9EB873B9-DEAB-4B5C-A867-026D0EFD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273175"/>
            <a:ext cx="35448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1900">
                <a:solidFill>
                  <a:srgbClr val="009900"/>
                </a:solidFill>
                <a:ea typeface="Microsoft YaHei" panose="020B0503020204020204" pitchFamily="34" charset="-122"/>
              </a:rPr>
              <a:t>Google Inc. (GOOG)</a:t>
            </a:r>
            <a:r>
              <a:rPr lang="pt-BR" altLang="pt-BR" sz="1700">
                <a:solidFill>
                  <a:srgbClr val="009900"/>
                </a:solidFill>
                <a:ea typeface="Microsoft YaHei" panose="020B0503020204020204" pitchFamily="34" charset="-122"/>
              </a:rPr>
              <a:t>         </a:t>
            </a:r>
            <a:r>
              <a:rPr lang="pt-BR" altLang="pt-BR" sz="2000">
                <a:solidFill>
                  <a:srgbClr val="009900"/>
                </a:solidFill>
                <a:ea typeface="Microsoft YaHei" panose="020B0503020204020204" pitchFamily="34" charset="-122"/>
              </a:rPr>
              <a:t>NasdaqGS 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D77B308-B658-42BA-9CA1-0E545FB2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878263"/>
            <a:ext cx="4330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2000">
                <a:solidFill>
                  <a:srgbClr val="009900"/>
                </a:solidFill>
                <a:ea typeface="Microsoft YaHei" panose="020B0503020204020204" pitchFamily="34" charset="-122"/>
              </a:rPr>
              <a:t>Petroleo Brasileiro S/A  (PBR)         NYSE: PBR 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F8887AFE-DE11-4C59-BD1A-40EE1FEF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35488"/>
            <a:ext cx="2832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b="1">
                <a:solidFill>
                  <a:srgbClr val="B80047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U$ 71,16 bi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2D67D03C-49EF-4EFE-BB81-506E37CF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871663"/>
            <a:ext cx="3114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8028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4000" b="1">
                <a:solidFill>
                  <a:srgbClr val="B80047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U$ 567,28 bi</a:t>
            </a:r>
          </a:p>
        </p:txBody>
      </p:sp>
      <p:sp>
        <p:nvSpPr>
          <p:cNvPr id="7176" name="CaixaDeTexto 1">
            <a:extLst>
              <a:ext uri="{FF2B5EF4-FFF2-40B4-BE49-F238E27FC236}">
                <a16:creationId xmlns:a16="http://schemas.microsoft.com/office/drawing/2014/main" id="{8FCE5E1B-0C32-497F-ABD6-CDD4BF3E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125538"/>
            <a:ext cx="11842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2000" b="1">
                <a:solidFill>
                  <a:srgbClr val="7E0000"/>
                </a:solidFill>
                <a:latin typeface="TradeGothic" pitchFamily="32" charset="0"/>
              </a:rPr>
              <a:t>15/02/17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pt-BR" altLang="pt-BR" sz="2000" b="1">
              <a:solidFill>
                <a:srgbClr val="7E0000"/>
              </a:solidFill>
              <a:latin typeface="TradeGothic" pitchFamily="32" charset="0"/>
            </a:endParaRPr>
          </a:p>
        </p:txBody>
      </p:sp>
      <p:sp>
        <p:nvSpPr>
          <p:cNvPr id="7177" name="Retângulo 8">
            <a:extLst>
              <a:ext uri="{FF2B5EF4-FFF2-40B4-BE49-F238E27FC236}">
                <a16:creationId xmlns:a16="http://schemas.microsoft.com/office/drawing/2014/main" id="{3CD05B4C-168F-4BA6-8228-18AC7709E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4450"/>
            <a:ext cx="7848600" cy="923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C00000"/>
                </a:solidFill>
              </a:rPr>
              <a:t>As empresas do século XXI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">
            <a:extLst>
              <a:ext uri="{FF2B5EF4-FFF2-40B4-BE49-F238E27FC236}">
                <a16:creationId xmlns:a16="http://schemas.microsoft.com/office/drawing/2014/main" id="{C282B688-B967-404C-BE72-E4B8935E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350"/>
            <a:ext cx="91440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tângulo 8">
            <a:extLst>
              <a:ext uri="{FF2B5EF4-FFF2-40B4-BE49-F238E27FC236}">
                <a16:creationId xmlns:a16="http://schemas.microsoft.com/office/drawing/2014/main" id="{C89C9863-759B-4143-9E87-C1B63B31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5888"/>
            <a:ext cx="7848600" cy="9239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rgbClr val="C00000"/>
                </a:solidFill>
              </a:rPr>
              <a:t>As empresas do século XXI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0CE6D0-E1A4-47AF-A881-44EAE04938E8}"/>
              </a:ext>
            </a:extLst>
          </p:cNvPr>
          <p:cNvSpPr/>
          <p:nvPr/>
        </p:nvSpPr>
        <p:spPr>
          <a:xfrm>
            <a:off x="34925" y="1916113"/>
            <a:ext cx="1728788" cy="792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E063D656-0C49-4917-B632-6D6AB14F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30591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3EA613B5-9086-4540-9043-DAB16F03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525"/>
            <a:ext cx="32035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2" name="Text Box 5">
            <a:extLst>
              <a:ext uri="{FF2B5EF4-FFF2-40B4-BE49-F238E27FC236}">
                <a16:creationId xmlns:a16="http://schemas.microsoft.com/office/drawing/2014/main" id="{C4296747-355B-48C1-8CA7-EAA6C3C8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36563"/>
            <a:ext cx="2051050" cy="414337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00" b="1" dirty="0">
                <a:solidFill>
                  <a:srgbClr val="595959"/>
                </a:solidFill>
                <a:latin typeface="+mn-lt"/>
              </a:rPr>
              <a:t>TERRA</a:t>
            </a:r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7973E8DF-AF42-4460-83F5-9DF138622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493713"/>
            <a:ext cx="2051050" cy="414337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00" b="1">
                <a:solidFill>
                  <a:srgbClr val="595959"/>
                </a:solidFill>
                <a:latin typeface="+mn-lt"/>
              </a:rPr>
              <a:t>TRABALHO</a:t>
            </a:r>
          </a:p>
        </p:txBody>
      </p:sp>
      <p:pic>
        <p:nvPicPr>
          <p:cNvPr id="9222" name="Picture 2">
            <a:extLst>
              <a:ext uri="{FF2B5EF4-FFF2-40B4-BE49-F238E27FC236}">
                <a16:creationId xmlns:a16="http://schemas.microsoft.com/office/drawing/2014/main" id="{FD700817-265C-45B2-90A0-EAAB828D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-26988"/>
            <a:ext cx="30051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4">
            <a:extLst>
              <a:ext uri="{FF2B5EF4-FFF2-40B4-BE49-F238E27FC236}">
                <a16:creationId xmlns:a16="http://schemas.microsoft.com/office/drawing/2014/main" id="{85B2F571-44CB-4501-A1D0-74AAEA85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2051050" cy="414338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00" b="1" dirty="0">
                <a:solidFill>
                  <a:srgbClr val="595959"/>
                </a:solidFill>
                <a:latin typeface="+mn-lt"/>
              </a:rPr>
              <a:t>CAPITAL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AB483EA1-F12C-4093-87E9-3050B9D9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228600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4A871EFB-E2C9-465C-9F9D-B0FB3774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2286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42046B9B-EF89-4326-855F-65376C4B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2357437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Rectangle 4">
            <a:extLst>
              <a:ext uri="{FF2B5EF4-FFF2-40B4-BE49-F238E27FC236}">
                <a16:creationId xmlns:a16="http://schemas.microsoft.com/office/drawing/2014/main" id="{D71CF5F1-0A0C-4A4A-B7CB-6E0EE949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286000" cy="68754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DB880695-8C54-402E-9C2B-D7163D61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1785938"/>
            <a:ext cx="17859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9900">
                <a:solidFill>
                  <a:srgbClr val="BFBFBF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82B626E5-4303-4C42-9654-0833B193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36563"/>
            <a:ext cx="2052637" cy="41433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>
                <a:solidFill>
                  <a:srgbClr val="595959"/>
                </a:solidFill>
                <a:latin typeface="Arial" panose="020B0604020202020204" pitchFamily="34" charset="0"/>
              </a:rPr>
              <a:t>CAPITAL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A517D5B4-22A0-4C8C-B904-4F869E37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436563"/>
            <a:ext cx="2051050" cy="41433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>
                <a:solidFill>
                  <a:srgbClr val="595959"/>
                </a:solidFill>
                <a:latin typeface="Arial" panose="020B0604020202020204" pitchFamily="34" charset="0"/>
              </a:rPr>
              <a:t>TERRA</a:t>
            </a: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03F44B67-CB89-418B-BCAF-DE57A306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36563"/>
            <a:ext cx="2052637" cy="414337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100" b="1">
                <a:solidFill>
                  <a:srgbClr val="595959"/>
                </a:solidFill>
                <a:latin typeface="Arial" panose="020B0604020202020204" pitchFamily="34" charset="0"/>
              </a:rPr>
              <a:t>TRABALHO</a:t>
            </a:r>
          </a:p>
        </p:txBody>
      </p:sp>
      <p:pic>
        <p:nvPicPr>
          <p:cNvPr id="10250" name="Picture 9">
            <a:extLst>
              <a:ext uri="{FF2B5EF4-FFF2-40B4-BE49-F238E27FC236}">
                <a16:creationId xmlns:a16="http://schemas.microsoft.com/office/drawing/2014/main" id="{3B794B3C-C289-45EE-9DFF-6FEDC03A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1" name="Rectangle 10">
            <a:extLst>
              <a:ext uri="{FF2B5EF4-FFF2-40B4-BE49-F238E27FC236}">
                <a16:creationId xmlns:a16="http://schemas.microsoft.com/office/drawing/2014/main" id="{AB1DFA5A-8AE0-4E79-8D8E-38A74FB5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0"/>
            <a:ext cx="7000875" cy="73961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10252" name="Group 11">
            <a:extLst>
              <a:ext uri="{FF2B5EF4-FFF2-40B4-BE49-F238E27FC236}">
                <a16:creationId xmlns:a16="http://schemas.microsoft.com/office/drawing/2014/main" id="{E3A5A87B-6518-4D35-AC41-012E103F95EF}"/>
              </a:ext>
            </a:extLst>
          </p:cNvPr>
          <p:cNvGrpSpPr>
            <a:grpSpLocks/>
          </p:cNvGrpSpPr>
          <p:nvPr/>
        </p:nvGrpSpPr>
        <p:grpSpPr bwMode="auto">
          <a:xfrm>
            <a:off x="6840538" y="0"/>
            <a:ext cx="2411412" cy="7015163"/>
            <a:chOff x="4306" y="34"/>
            <a:chExt cx="1430" cy="4419"/>
          </a:xfrm>
        </p:grpSpPr>
        <p:pic>
          <p:nvPicPr>
            <p:cNvPr id="10254" name="Picture 12">
              <a:extLst>
                <a:ext uri="{FF2B5EF4-FFF2-40B4-BE49-F238E27FC236}">
                  <a16:creationId xmlns:a16="http://schemas.microsoft.com/office/drawing/2014/main" id="{7416CFCA-FB50-47B4-B1CA-F46169CFA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34"/>
              <a:ext cx="1430" cy="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5" name="Picture 13">
              <a:extLst>
                <a:ext uri="{FF2B5EF4-FFF2-40B4-BE49-F238E27FC236}">
                  <a16:creationId xmlns:a16="http://schemas.microsoft.com/office/drawing/2014/main" id="{57F41B6E-322D-44ED-B5A8-CAD59A17C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2312"/>
              <a:ext cx="165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6" name="Picture 14">
              <a:extLst>
                <a:ext uri="{FF2B5EF4-FFF2-40B4-BE49-F238E27FC236}">
                  <a16:creationId xmlns:a16="http://schemas.microsoft.com/office/drawing/2014/main" id="{85E3C533-0205-4C3B-8D73-C134664632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0000">
              <a:off x="5142" y="1895"/>
              <a:ext cx="367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7" name="Picture 15">
              <a:extLst>
                <a:ext uri="{FF2B5EF4-FFF2-40B4-BE49-F238E27FC236}">
                  <a16:creationId xmlns:a16="http://schemas.microsoft.com/office/drawing/2014/main" id="{FC24F7AE-0C37-45C0-A238-F13D325DF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" y="2503"/>
              <a:ext cx="191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2304" name="Text Box 16">
            <a:extLst>
              <a:ext uri="{FF2B5EF4-FFF2-40B4-BE49-F238E27FC236}">
                <a16:creationId xmlns:a16="http://schemas.microsoft.com/office/drawing/2014/main" id="{41888E71-2220-4D91-B952-A62318AB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15925"/>
            <a:ext cx="2305050" cy="414338"/>
          </a:xfrm>
          <a:prstGeom prst="rect">
            <a:avLst/>
          </a:prstGeom>
          <a:solidFill>
            <a:srgbClr val="D1D1F0"/>
          </a:solidFill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100" b="1" dirty="0">
                <a:solidFill>
                  <a:srgbClr val="C00000"/>
                </a:solidFill>
                <a:latin typeface="+mn-lt"/>
              </a:rPr>
              <a:t>CONHECIMENTO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027F1B2-58DE-4AF3-AE00-D05CFB5C1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836613"/>
            <a:ext cx="76501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3300" b="1">
                <a:solidFill>
                  <a:srgbClr val="990033"/>
                </a:solidFill>
              </a:rPr>
              <a:t>Conhecimento: o principal fator de produção do século XXI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A3CC74B-C1DB-4444-9D76-B20034047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27500"/>
            <a:ext cx="914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2400" rIns="67500" bIns="324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1175"/>
              </a:spcBef>
              <a:buFontTx/>
              <a:buNone/>
            </a:pPr>
            <a:r>
              <a:rPr lang="pt-BR" altLang="pt-BR" sz="2400" b="1" i="1">
                <a:solidFill>
                  <a:srgbClr val="A50021"/>
                </a:solidFill>
              </a:rPr>
              <a:t>Cerca de 55% da riqueza do mundo veio do conhecimento (OCDE)</a:t>
            </a:r>
          </a:p>
          <a:p>
            <a:pPr algn="r" eaLnBrk="1" hangingPunct="1">
              <a:spcBef>
                <a:spcPts val="1175"/>
              </a:spcBef>
              <a:buFontTx/>
              <a:buNone/>
            </a:pPr>
            <a:r>
              <a:rPr lang="pt-BR" altLang="pt-BR" sz="2400" b="1" i="1">
                <a:solidFill>
                  <a:srgbClr val="A50021"/>
                </a:solidFill>
              </a:rPr>
              <a:t>“Os grandes ganhos de produtividade, daqui para frente, advirão das melhorias na gestão do conhecimento”</a:t>
            </a:r>
          </a:p>
          <a:p>
            <a:pPr algn="r" eaLnBrk="1" hangingPunct="1">
              <a:spcBef>
                <a:spcPts val="1175"/>
              </a:spcBef>
              <a:buFontTx/>
              <a:buNone/>
            </a:pPr>
            <a:r>
              <a:rPr lang="pt-BR" altLang="pt-BR" sz="2400" b="1" i="1">
                <a:solidFill>
                  <a:srgbClr val="A50021"/>
                </a:solidFill>
              </a:rPr>
              <a:t>Peter Drucker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2A7E6BC-2E80-4B4C-9D13-C83D5DB4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65313"/>
            <a:ext cx="1970088" cy="1573212"/>
          </a:xfrm>
          <a:prstGeom prst="rect">
            <a:avLst/>
          </a:prstGeom>
          <a:noFill/>
          <a:ln>
            <a:noFill/>
          </a:ln>
          <a:effectLst>
            <a:outerShdw dist="8960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0FEB3F45-4AFD-48A9-8313-6BF78AE2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482975"/>
            <a:ext cx="9874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</a:rPr>
              <a:t>TERRA</a:t>
            </a:r>
          </a:p>
        </p:txBody>
      </p:sp>
      <p:grpSp>
        <p:nvGrpSpPr>
          <p:cNvPr id="11270" name="Group 6">
            <a:extLst>
              <a:ext uri="{FF2B5EF4-FFF2-40B4-BE49-F238E27FC236}">
                <a16:creationId xmlns:a16="http://schemas.microsoft.com/office/drawing/2014/main" id="{6920F5BB-35B6-4863-A6EF-7D2187B9A865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1916113"/>
            <a:ext cx="2043112" cy="1997075"/>
            <a:chOff x="1474" y="1287"/>
            <a:chExt cx="1223" cy="1357"/>
          </a:xfrm>
        </p:grpSpPr>
        <p:pic>
          <p:nvPicPr>
            <p:cNvPr id="11281" name="Picture 7">
              <a:extLst>
                <a:ext uri="{FF2B5EF4-FFF2-40B4-BE49-F238E27FC236}">
                  <a16:creationId xmlns:a16="http://schemas.microsoft.com/office/drawing/2014/main" id="{D92DFF88-88F1-4A44-B455-5980A7C40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1287"/>
              <a:ext cx="1187" cy="1044"/>
            </a:xfrm>
            <a:prstGeom prst="rect">
              <a:avLst/>
            </a:prstGeom>
            <a:noFill/>
            <a:ln>
              <a:noFill/>
            </a:ln>
            <a:effectLst>
              <a:outerShdw dist="89605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82" name="Text Box 8">
              <a:extLst>
                <a:ext uri="{FF2B5EF4-FFF2-40B4-BE49-F238E27FC236}">
                  <a16:creationId xmlns:a16="http://schemas.microsoft.com/office/drawing/2014/main" id="{C292CF20-7E3E-49C8-B09A-4221082B8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330"/>
              <a:ext cx="122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000000"/>
                  </a:solidFill>
                </a:rPr>
                <a:t>CAPITAL</a:t>
              </a:r>
            </a:p>
          </p:txBody>
        </p:sp>
      </p:grpSp>
      <p:grpSp>
        <p:nvGrpSpPr>
          <p:cNvPr id="11271" name="Group 9">
            <a:extLst>
              <a:ext uri="{FF2B5EF4-FFF2-40B4-BE49-F238E27FC236}">
                <a16:creationId xmlns:a16="http://schemas.microsoft.com/office/drawing/2014/main" id="{1F73920F-61C5-42A5-9866-4779B2B7B251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1914525"/>
            <a:ext cx="2166938" cy="1968500"/>
            <a:chOff x="2745" y="1287"/>
            <a:chExt cx="1177" cy="1363"/>
          </a:xfrm>
        </p:grpSpPr>
        <p:pic>
          <p:nvPicPr>
            <p:cNvPr id="11279" name="Picture 10">
              <a:extLst>
                <a:ext uri="{FF2B5EF4-FFF2-40B4-BE49-F238E27FC236}">
                  <a16:creationId xmlns:a16="http://schemas.microsoft.com/office/drawing/2014/main" id="{5DB960C9-D780-4EB3-A904-5EA308D29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287"/>
              <a:ext cx="1176" cy="1034"/>
            </a:xfrm>
            <a:prstGeom prst="rect">
              <a:avLst/>
            </a:prstGeom>
            <a:noFill/>
            <a:ln>
              <a:noFill/>
            </a:ln>
            <a:effectLst>
              <a:outerShdw dist="89605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80" name="Text Box 11">
              <a:extLst>
                <a:ext uri="{FF2B5EF4-FFF2-40B4-BE49-F238E27FC236}">
                  <a16:creationId xmlns:a16="http://schemas.microsoft.com/office/drawing/2014/main" id="{9053F0E7-F864-4755-979B-688631D95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1" y="2330"/>
              <a:ext cx="113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solidFill>
                    <a:srgbClr val="000000"/>
                  </a:solidFill>
                </a:rPr>
                <a:t>TRABALHO</a:t>
              </a:r>
            </a:p>
          </p:txBody>
        </p:sp>
      </p:grpSp>
      <p:grpSp>
        <p:nvGrpSpPr>
          <p:cNvPr id="11272" name="Group 12">
            <a:extLst>
              <a:ext uri="{FF2B5EF4-FFF2-40B4-BE49-F238E27FC236}">
                <a16:creationId xmlns:a16="http://schemas.microsoft.com/office/drawing/2014/main" id="{282DAEF6-BD38-42FC-98FC-9563D663E3A9}"/>
              </a:ext>
            </a:extLst>
          </p:cNvPr>
          <p:cNvGrpSpPr>
            <a:grpSpLocks/>
          </p:cNvGrpSpPr>
          <p:nvPr/>
        </p:nvGrpSpPr>
        <p:grpSpPr bwMode="auto">
          <a:xfrm>
            <a:off x="6332538" y="1916113"/>
            <a:ext cx="2724150" cy="2076450"/>
            <a:chOff x="4014" y="1162"/>
            <a:chExt cx="1631" cy="1744"/>
          </a:xfrm>
        </p:grpSpPr>
        <p:grpSp>
          <p:nvGrpSpPr>
            <p:cNvPr id="11273" name="Group 13">
              <a:extLst>
                <a:ext uri="{FF2B5EF4-FFF2-40B4-BE49-F238E27FC236}">
                  <a16:creationId xmlns:a16="http://schemas.microsoft.com/office/drawing/2014/main" id="{3051B19F-5060-4421-82B5-9745961BB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162"/>
              <a:ext cx="1631" cy="1421"/>
              <a:chOff x="4014" y="1162"/>
              <a:chExt cx="1631" cy="1421"/>
            </a:xfrm>
          </p:grpSpPr>
          <p:pic>
            <p:nvPicPr>
              <p:cNvPr id="11275" name="Picture 14">
                <a:extLst>
                  <a:ext uri="{FF2B5EF4-FFF2-40B4-BE49-F238E27FC236}">
                    <a16:creationId xmlns:a16="http://schemas.microsoft.com/office/drawing/2014/main" id="{6B5A8C19-0903-4F9F-BD95-D069BAF4CF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1162"/>
                <a:ext cx="1631" cy="1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6" name="Picture 15">
                <a:extLst>
                  <a:ext uri="{FF2B5EF4-FFF2-40B4-BE49-F238E27FC236}">
                    <a16:creationId xmlns:a16="http://schemas.microsoft.com/office/drawing/2014/main" id="{B364D438-880A-40DD-9DD5-E12874455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" y="1895"/>
                <a:ext cx="18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7" name="Picture 16">
                <a:extLst>
                  <a:ext uri="{FF2B5EF4-FFF2-40B4-BE49-F238E27FC236}">
                    <a16:creationId xmlns:a16="http://schemas.microsoft.com/office/drawing/2014/main" id="{1C0674C3-22B3-493B-AA1D-00A548D1F8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0000">
                <a:off x="4966" y="1761"/>
                <a:ext cx="419" cy="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8" name="Picture 17">
                <a:extLst>
                  <a:ext uri="{FF2B5EF4-FFF2-40B4-BE49-F238E27FC236}">
                    <a16:creationId xmlns:a16="http://schemas.microsoft.com/office/drawing/2014/main" id="{C74CAFDE-BA9F-4A0D-A4AE-B85306DFE0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" y="1957"/>
                <a:ext cx="218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274" name="Text Box 18">
              <a:extLst>
                <a:ext uri="{FF2B5EF4-FFF2-40B4-BE49-F238E27FC236}">
                  <a16:creationId xmlns:a16="http://schemas.microsoft.com/office/drawing/2014/main" id="{66F2ACB3-01B4-4268-9F3E-CE5C32D70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531"/>
              <a:ext cx="1630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6140" tIns="38070" rIns="76140" bIns="3807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b="1">
                  <a:solidFill>
                    <a:srgbClr val="000000"/>
                  </a:solidFill>
                </a:rPr>
                <a:t>CONHECIMENTO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9996</TotalTime>
  <Words>524</Words>
  <Application>Microsoft Office PowerPoint</Application>
  <PresentationFormat>Apresentação na tela (4:3)</PresentationFormat>
  <Paragraphs>129</Paragraphs>
  <Slides>26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9" baseType="lpstr">
      <vt:lpstr>Calibri</vt:lpstr>
      <vt:lpstr>Arial</vt:lpstr>
      <vt:lpstr>TradeGothic</vt:lpstr>
      <vt:lpstr>Times New Roman</vt:lpstr>
      <vt:lpstr>Microsoft YaHei</vt:lpstr>
      <vt:lpstr>Wingdings</vt:lpstr>
      <vt:lpstr>Arial Narrow</vt:lpstr>
      <vt:lpstr>Arial Unicode MS</vt:lpstr>
      <vt:lpstr>Verdana</vt:lpstr>
      <vt:lpstr>Book Antiqua</vt:lpstr>
      <vt:lpstr>Lucida Sans Unicode</vt:lpstr>
      <vt:lpstr>Tema do Office</vt:lpstr>
      <vt:lpstr>Gráfico do Microsoft Graph</vt:lpstr>
      <vt:lpstr>Apresentação do PowerPoint</vt:lpstr>
      <vt:lpstr>Apresentação do PowerPoint</vt:lpstr>
      <vt:lpstr>Apresentação do PowerPoint</vt:lpstr>
      <vt:lpstr>Exportações EUA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Luciana</dc:creator>
  <cp:lastModifiedBy>Alexandre Fernandes</cp:lastModifiedBy>
  <cp:revision>440</cp:revision>
  <dcterms:created xsi:type="dcterms:W3CDTF">2013-07-29T15:57:08Z</dcterms:created>
  <dcterms:modified xsi:type="dcterms:W3CDTF">2021-03-31T18:37:23Z</dcterms:modified>
</cp:coreProperties>
</file>